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 id="2147483699" r:id="rId5"/>
    <p:sldMasterId id="2147483712" r:id="rId6"/>
  </p:sldMasterIdLst>
  <p:notesMasterIdLst>
    <p:notesMasterId r:id="rId114"/>
  </p:notesMasterIdLst>
  <p:sldIdLst>
    <p:sldId id="256" r:id="rId7"/>
    <p:sldId id="257" r:id="rId8"/>
    <p:sldId id="258" r:id="rId9"/>
    <p:sldId id="259" r:id="rId10"/>
    <p:sldId id="262" r:id="rId11"/>
    <p:sldId id="263" r:id="rId12"/>
    <p:sldId id="265" r:id="rId13"/>
    <p:sldId id="266" r:id="rId14"/>
    <p:sldId id="267" r:id="rId15"/>
    <p:sldId id="268" r:id="rId16"/>
    <p:sldId id="269" r:id="rId17"/>
    <p:sldId id="270" r:id="rId18"/>
    <p:sldId id="271" r:id="rId19"/>
    <p:sldId id="335" r:id="rId20"/>
    <p:sldId id="337" r:id="rId21"/>
    <p:sldId id="336" r:id="rId22"/>
    <p:sldId id="338" r:id="rId23"/>
    <p:sldId id="272" r:id="rId24"/>
    <p:sldId id="273" r:id="rId25"/>
    <p:sldId id="376" r:id="rId26"/>
    <p:sldId id="374" r:id="rId27"/>
    <p:sldId id="379" r:id="rId28"/>
    <p:sldId id="343" r:id="rId29"/>
    <p:sldId id="274" r:id="rId30"/>
    <p:sldId id="275" r:id="rId31"/>
    <p:sldId id="276" r:id="rId32"/>
    <p:sldId id="277" r:id="rId33"/>
    <p:sldId id="278" r:id="rId34"/>
    <p:sldId id="279" r:id="rId35"/>
    <p:sldId id="280" r:id="rId36"/>
    <p:sldId id="281" r:id="rId37"/>
    <p:sldId id="377" r:id="rId38"/>
    <p:sldId id="282" r:id="rId39"/>
    <p:sldId id="384" r:id="rId40"/>
    <p:sldId id="283" r:id="rId41"/>
    <p:sldId id="284" r:id="rId42"/>
    <p:sldId id="285" r:id="rId43"/>
    <p:sldId id="286" r:id="rId44"/>
    <p:sldId id="287" r:id="rId45"/>
    <p:sldId id="289" r:id="rId46"/>
    <p:sldId id="369" r:id="rId47"/>
    <p:sldId id="362" r:id="rId48"/>
    <p:sldId id="291" r:id="rId49"/>
    <p:sldId id="292" r:id="rId50"/>
    <p:sldId id="342" r:id="rId51"/>
    <p:sldId id="340" r:id="rId52"/>
    <p:sldId id="339" r:id="rId53"/>
    <p:sldId id="326" r:id="rId54"/>
    <p:sldId id="328" r:id="rId55"/>
    <p:sldId id="329" r:id="rId56"/>
    <p:sldId id="330" r:id="rId57"/>
    <p:sldId id="331" r:id="rId58"/>
    <p:sldId id="332" r:id="rId59"/>
    <p:sldId id="334" r:id="rId60"/>
    <p:sldId id="294" r:id="rId61"/>
    <p:sldId id="295" r:id="rId62"/>
    <p:sldId id="296" r:id="rId63"/>
    <p:sldId id="341" r:id="rId64"/>
    <p:sldId id="349" r:id="rId65"/>
    <p:sldId id="352" r:id="rId66"/>
    <p:sldId id="367" r:id="rId67"/>
    <p:sldId id="350" r:id="rId68"/>
    <p:sldId id="368" r:id="rId69"/>
    <p:sldId id="380" r:id="rId70"/>
    <p:sldId id="382" r:id="rId71"/>
    <p:sldId id="381" r:id="rId72"/>
    <p:sldId id="364" r:id="rId73"/>
    <p:sldId id="378" r:id="rId74"/>
    <p:sldId id="370" r:id="rId75"/>
    <p:sldId id="371" r:id="rId76"/>
    <p:sldId id="351" r:id="rId77"/>
    <p:sldId id="361" r:id="rId78"/>
    <p:sldId id="353" r:id="rId79"/>
    <p:sldId id="356" r:id="rId80"/>
    <p:sldId id="358" r:id="rId81"/>
    <p:sldId id="355" r:id="rId82"/>
    <p:sldId id="365" r:id="rId83"/>
    <p:sldId id="366" r:id="rId84"/>
    <p:sldId id="354" r:id="rId85"/>
    <p:sldId id="301" r:id="rId86"/>
    <p:sldId id="302" r:id="rId87"/>
    <p:sldId id="303" r:id="rId88"/>
    <p:sldId id="310" r:id="rId89"/>
    <p:sldId id="311" r:id="rId90"/>
    <p:sldId id="312" r:id="rId91"/>
    <p:sldId id="313" r:id="rId92"/>
    <p:sldId id="314" r:id="rId93"/>
    <p:sldId id="315" r:id="rId94"/>
    <p:sldId id="316" r:id="rId95"/>
    <p:sldId id="317" r:id="rId96"/>
    <p:sldId id="318" r:id="rId97"/>
    <p:sldId id="319" r:id="rId98"/>
    <p:sldId id="320" r:id="rId99"/>
    <p:sldId id="344" r:id="rId100"/>
    <p:sldId id="372" r:id="rId101"/>
    <p:sldId id="373" r:id="rId102"/>
    <p:sldId id="321" r:id="rId103"/>
    <p:sldId id="383" r:id="rId104"/>
    <p:sldId id="375" r:id="rId105"/>
    <p:sldId id="322" r:id="rId106"/>
    <p:sldId id="346" r:id="rId107"/>
    <p:sldId id="323" r:id="rId108"/>
    <p:sldId id="345" r:id="rId109"/>
    <p:sldId id="347" r:id="rId110"/>
    <p:sldId id="324" r:id="rId111"/>
    <p:sldId id="348" r:id="rId112"/>
    <p:sldId id="325" r:id="rId1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400" autoAdjust="0"/>
  </p:normalViewPr>
  <p:slideViewPr>
    <p:cSldViewPr snapToGrid="0">
      <p:cViewPr varScale="1">
        <p:scale>
          <a:sx n="85" d="100"/>
          <a:sy n="85" d="100"/>
        </p:scale>
        <p:origin x="59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heme" Target="theme/theme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F1B8-1B28-44F8-8CF0-8737485B3A71}" type="datetimeFigureOut">
              <a:rPr lang="fr-FR" smtClean="0"/>
              <a:t>30/05/2022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3E940-0A2D-44A8-BA62-7871AFAEC97C}" type="slidenum">
              <a:rPr lang="fr-FR" smtClean="0"/>
              <a:t>‹N°›</a:t>
            </a:fld>
            <a:endParaRPr lang="fr-FR"/>
          </a:p>
        </p:txBody>
      </p:sp>
    </p:spTree>
    <p:extLst>
      <p:ext uri="{BB962C8B-B14F-4D97-AF65-F5344CB8AC3E}">
        <p14:creationId xmlns:p14="http://schemas.microsoft.com/office/powerpoint/2010/main" val="423485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Marche_%C3%A0_pied" TargetMode="External"/><Relationship Id="rId7" Type="http://schemas.openxmlformats.org/officeDocument/2006/relationships/hyperlink" Target="https://fr.wikipedia.org/wiki/Toucher"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fr.wikipedia.org/wiki/Vue" TargetMode="External"/><Relationship Id="rId5" Type="http://schemas.openxmlformats.org/officeDocument/2006/relationships/hyperlink" Target="https://fr.wikipedia.org/wiki/Station_debout" TargetMode="External"/><Relationship Id="rId4" Type="http://schemas.openxmlformats.org/officeDocument/2006/relationships/hyperlink" Target="https://fr.wikipedia.org/w/index.php?title=%C3%89quilibre_postural&amp;action=edit&amp;redlink=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fr.wikipedia.org/wiki/Ataxi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fr.wikipedia.org/wiki/Syst%C3%A8me_vestibulaire"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fr.wikipedia.org/wiki/Cervelet" TargetMode="External"/><Relationship Id="rId5" Type="http://schemas.openxmlformats.org/officeDocument/2006/relationships/hyperlink" Target="https://fr.wikipedia.org/wiki/Ataxie" TargetMode="External"/><Relationship Id="rId4" Type="http://schemas.openxmlformats.org/officeDocument/2006/relationships/hyperlink" Target="https://fr.wikipedia.org/wiki/Voie_lemniscal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Signes de déshydratation intracellulaire: muqueuse sèche, soif intense, hypotonie des globes oculaires, hyperthermie, somnolence, </a:t>
            </a:r>
            <a:r>
              <a:rPr kumimoji="0" lang="fr-FR" sz="28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hypernatrémie</a:t>
            </a:r>
            <a:endPar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Signes de déshydratation extracellulaire: troubles </a:t>
            </a:r>
            <a:r>
              <a:rPr kumimoji="0" lang="fr-FR" sz="28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svt</a:t>
            </a:r>
            <a:r>
              <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sévères, notamment </a:t>
            </a:r>
            <a:r>
              <a:rPr kumimoji="0" lang="fr-FR" sz="28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neuropshychiques</a:t>
            </a:r>
            <a:r>
              <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fr-FR" sz="28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pvt</a:t>
            </a:r>
            <a:r>
              <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aller jusqu’au coma , une IRA d’abord fonctionnelle puis organique, perte de poids, pli cutané, hypotension artérielle orthostatique, choc hypovolémique, aplatissement des veines superficielles dont la jugulaire externe, oligurie, sècheresse de la peau dans les aisselles, soif. Elévation de la protidémie et de l’hématocrite, IRA, </a:t>
            </a:r>
            <a:r>
              <a:rPr kumimoji="0" lang="fr-FR" sz="28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hyperurécémie</a:t>
            </a:r>
            <a:r>
              <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alcalose métabolique de contraction</a:t>
            </a: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20</a:t>
            </a:fld>
            <a:endParaRPr lang="fr-FR"/>
          </a:p>
        </p:txBody>
      </p:sp>
    </p:spTree>
    <p:extLst>
      <p:ext uri="{BB962C8B-B14F-4D97-AF65-F5344CB8AC3E}">
        <p14:creationId xmlns:p14="http://schemas.microsoft.com/office/powerpoint/2010/main" val="149507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lvl="0" indent="-228600" algn="l" defTabSz="914400" rtl="0" eaLnBrk="1" fontAlgn="base" latinLnBrk="0" hangingPunct="1">
              <a:lnSpc>
                <a:spcPts val="1520"/>
              </a:lnSpc>
              <a:spcBef>
                <a:spcPts val="200"/>
              </a:spcBef>
              <a:spcAft>
                <a:spcPts val="2250"/>
              </a:spcAft>
              <a:buClrTx/>
              <a:buSzTx/>
              <a:buFont typeface="Arial" panose="020B0604020202020204" pitchFamily="34" charset="0"/>
              <a:buChar char="•"/>
              <a:tabLst/>
              <a:defRPr/>
            </a:pPr>
            <a:r>
              <a:rPr kumimoji="0" lang="fr-FR" sz="2600" b="0" i="0" u="none" strike="noStrike" kern="1200" cap="none" spc="0" normalizeH="0" baseline="0" noProof="0" dirty="0" smtClean="0">
                <a:ln>
                  <a:noFill/>
                </a:ln>
                <a:solidFill>
                  <a:srgbClr val="5D5D5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 douleur neuropathique est la conséquence des lésion ou d’un dysfonctionnement du SNC ou périphérique, plus que d’une stimulation des récepteurs de la douleur. Le diagnostic est établi devant une douleur disproportionné en regard de l’atteinte tissulaire, une </a:t>
            </a:r>
            <a:r>
              <a:rPr kumimoji="0" lang="fr-FR" sz="2600" b="0" i="0" u="none" strike="noStrike" kern="1200" cap="none" spc="0" normalizeH="0" baseline="0" noProof="0" dirty="0" err="1" smtClean="0">
                <a:ln>
                  <a:noFill/>
                </a:ln>
                <a:solidFill>
                  <a:srgbClr val="5D5D5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dysesthesie</a:t>
            </a:r>
            <a:r>
              <a:rPr kumimoji="0" lang="fr-FR" sz="2600" b="0" i="0" u="none" strike="noStrike" kern="1200" cap="none" spc="0" normalizeH="0" baseline="0" noProof="0" dirty="0" smtClean="0">
                <a:ln>
                  <a:noFill/>
                </a:ln>
                <a:solidFill>
                  <a:srgbClr val="5D5D5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et </a:t>
            </a:r>
          </a:p>
          <a:p>
            <a:pPr marL="228600" marR="0" lvl="0" indent="-228600" algn="l" defTabSz="914400" rtl="0" eaLnBrk="1" fontAlgn="base" latinLnBrk="0" hangingPunct="1">
              <a:lnSpc>
                <a:spcPts val="1520"/>
              </a:lnSpc>
              <a:spcBef>
                <a:spcPts val="200"/>
              </a:spcBef>
              <a:spcAft>
                <a:spcPts val="2250"/>
              </a:spcAft>
              <a:buClrTx/>
              <a:buSzTx/>
              <a:buFont typeface="Arial" panose="020B0604020202020204" pitchFamily="34" charset="0"/>
              <a:buChar char="•"/>
              <a:tabLst/>
              <a:defRPr/>
            </a:pPr>
            <a:r>
              <a:rPr kumimoji="0" lang="fr-FR" sz="2600" b="0" i="0" u="none" strike="noStrike" kern="1200" cap="none" spc="0" normalizeH="0" baseline="0" noProof="0" dirty="0" smtClean="0">
                <a:ln>
                  <a:noFill/>
                </a:ln>
                <a:solidFill>
                  <a:srgbClr val="5D5D5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(neuropathie diabétique par </a:t>
            </a:r>
            <a:r>
              <a:rPr kumimoji="0" lang="fr-FR" sz="2600" b="0" i="0" u="none" strike="noStrike" kern="1200" cap="none" spc="0" normalizeH="0" baseline="0" noProof="0" dirty="0" err="1" smtClean="0">
                <a:ln>
                  <a:noFill/>
                </a:ln>
                <a:solidFill>
                  <a:srgbClr val="5D5D5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a:t>
            </a:r>
            <a:r>
              <a:rPr kumimoji="0" lang="fr-FR" sz="2600" b="0" i="0" u="none" strike="noStrike" kern="1200" cap="none" spc="0" normalizeH="0" baseline="0" noProof="0" dirty="0" smtClean="0">
                <a:ln>
                  <a:noFill/>
                </a:ln>
                <a:solidFill>
                  <a:srgbClr val="5D5D5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Ce questionnaire se répartit en 4 questions représentant 10 items à cocher. Si le score est égale ou supérieur à 4/10 la douleur est neuropathique (</a:t>
            </a:r>
            <a:r>
              <a:rPr kumimoji="0" lang="fr-FR" sz="2600" b="0" i="0" u="none" strike="noStrike" kern="1200" cap="none" spc="0" normalizeH="0" baseline="0" noProof="0" dirty="0" smtClean="0">
                <a:ln>
                  <a:noFill/>
                </a:ln>
                <a:solidFill>
                  <a:srgbClr val="2E2F3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sensibilité à 82,9% et spécificité 89,9%)</a:t>
            </a:r>
          </a:p>
          <a:p>
            <a:pPr marL="228600" marR="0" lvl="0" indent="-228600" algn="l" defTabSz="914400" rtl="0" eaLnBrk="1" fontAlgn="base" latinLnBrk="0" hangingPunct="1">
              <a:lnSpc>
                <a:spcPts val="1520"/>
              </a:lnSpc>
              <a:spcBef>
                <a:spcPts val="200"/>
              </a:spcBef>
              <a:spcAft>
                <a:spcPts val="2250"/>
              </a:spcAft>
              <a:buClrTx/>
              <a:buSzTx/>
              <a:buFont typeface="Arial" panose="020B0604020202020204" pitchFamily="34" charset="0"/>
              <a:buChar char="•"/>
              <a:tabLst/>
              <a:defRPr/>
            </a:pPr>
            <a:r>
              <a:rPr kumimoji="0" lang="fr-FR" sz="2600" b="0" i="0" u="none" strike="noStrike" kern="1200" cap="none" spc="0" normalizeH="0" baseline="0" noProof="0" dirty="0" smtClean="0">
                <a:ln>
                  <a:noFill/>
                </a:ln>
                <a:solidFill>
                  <a:srgbClr val="2E2F3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3 </a:t>
            </a:r>
            <a:r>
              <a:rPr kumimoji="0" lang="fr-FR" sz="2600" b="0" i="0" u="none" strike="noStrike" kern="1200" cap="none" spc="0" normalizeH="0" baseline="0" noProof="0" dirty="0" err="1" smtClean="0">
                <a:ln>
                  <a:noFill/>
                </a:ln>
                <a:solidFill>
                  <a:srgbClr val="2E2F3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a:t>
            </a:r>
            <a:r>
              <a:rPr kumimoji="0" lang="fr-FR" sz="2600" b="0" i="0" u="none" strike="noStrike" kern="1200" cap="none" spc="0" normalizeH="0" baseline="0" noProof="0" dirty="0" smtClean="0">
                <a:ln>
                  <a:noFill/>
                </a:ln>
                <a:solidFill>
                  <a:srgbClr val="2E2F3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type de douleur: douleur centralisée: fibromyalgie, colon irritable, céphalée de tension: une perturbation du </a:t>
            </a:r>
            <a:r>
              <a:rPr kumimoji="0" lang="fr-FR" sz="2600" b="0" i="0" u="none" strike="noStrike" kern="1200" cap="none" spc="0" normalizeH="0" baseline="0" noProof="0" dirty="0" err="1" smtClean="0">
                <a:ln>
                  <a:noFill/>
                </a:ln>
                <a:solidFill>
                  <a:srgbClr val="2E2F3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trt</a:t>
            </a:r>
            <a:r>
              <a:rPr kumimoji="0" lang="fr-FR" sz="2600" b="0" i="0" u="none" strike="noStrike" kern="1200" cap="none" spc="0" normalizeH="0" baseline="0" noProof="0" dirty="0" smtClean="0">
                <a:ln>
                  <a:noFill/>
                </a:ln>
                <a:solidFill>
                  <a:srgbClr val="2E2F3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de la douleur par le système nerveux central amplifie une douleur ou provoque une douleur diffuse en réponse à des stimuli normalement non douloureux.</a:t>
            </a:r>
            <a:endParaRPr kumimoji="0" lang="fr-FR" sz="2600" b="0" i="0" u="none" strike="noStrike" kern="1200" cap="none" spc="0" normalizeH="0" baseline="0" noProof="0" dirty="0" smtClean="0">
              <a:ln>
                <a:noFill/>
              </a:ln>
              <a:solidFill>
                <a:srgbClr val="1F4D78"/>
              </a:solidFill>
              <a:effectLst/>
              <a:uLnTx/>
              <a:uFillTx/>
              <a:latin typeface="Calibri Light" panose="020F0302020204030204" pitchFamily="34" charset="0"/>
              <a:ea typeface="Times New Roman" panose="02020603050405020304" pitchFamily="18" charset="0"/>
              <a:cs typeface="Times New Roman" panose="02020603050405020304" pitchFamily="18" charset="0"/>
            </a:endParaRPr>
          </a:p>
          <a:p>
            <a:endParaRPr lang="fr-FR" b="0"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41</a:t>
            </a:fld>
            <a:endParaRPr lang="fr-FR">
              <a:solidFill>
                <a:prstClr val="black"/>
              </a:solidFill>
            </a:endParaRPr>
          </a:p>
        </p:txBody>
      </p:sp>
    </p:spTree>
    <p:extLst>
      <p:ext uri="{BB962C8B-B14F-4D97-AF65-F5344CB8AC3E}">
        <p14:creationId xmlns:p14="http://schemas.microsoft.com/office/powerpoint/2010/main" val="238959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purpura et pétéchies se caractérise par des taches hémorragiques cutanées (sous</a:t>
            </a:r>
            <a:r>
              <a:rPr lang="fr-FR" baseline="0" dirty="0" smtClean="0"/>
              <a:t> forme de petits points ou plaques plus étendues plates au toucher</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 de couleur rouge, brun ou violette</a:t>
            </a:r>
            <a:r>
              <a:rPr lang="fr-FR" baseline="0" dirty="0" smtClean="0"/>
              <a:t> </a:t>
            </a:r>
            <a:r>
              <a:rPr lang="fr-FR" dirty="0" smtClean="0"/>
              <a:t>) non effaçables à la </a:t>
            </a:r>
            <a:r>
              <a:rPr lang="fr-FR" dirty="0" err="1" smtClean="0"/>
              <a:t>vitropression</a:t>
            </a:r>
            <a:r>
              <a:rPr lang="fr-FR" dirty="0" smtClean="0"/>
              <a:t> liées à l’extravasation des hématies à</a:t>
            </a:r>
            <a:r>
              <a:rPr lang="fr-FR" baseline="0" dirty="0" smtClean="0"/>
              <a:t> travers les parois</a:t>
            </a:r>
            <a:r>
              <a:rPr lang="fr-FR" dirty="0" smtClean="0"/>
              <a:t> des vaisseaux capillaires de la peau</a:t>
            </a:r>
            <a:r>
              <a:rPr lang="fr-FR" baseline="0" dirty="0" smtClean="0"/>
              <a:t>, traduisant soit une anomalie des plaquettes, soit une anomalie des vaisseaux. </a:t>
            </a:r>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49</a:t>
            </a:fld>
            <a:endParaRPr lang="fr-FR"/>
          </a:p>
        </p:txBody>
      </p:sp>
    </p:spTree>
    <p:extLst>
      <p:ext uri="{BB962C8B-B14F-4D97-AF65-F5344CB8AC3E}">
        <p14:creationId xmlns:p14="http://schemas.microsoft.com/office/powerpoint/2010/main" val="410463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zona (en</a:t>
            </a:r>
            <a:r>
              <a:rPr lang="fr-FR" baseline="0" dirty="0" smtClean="0"/>
              <a:t> latin signifie ceinture</a:t>
            </a:r>
            <a:r>
              <a:rPr lang="fr-FR" dirty="0" smtClean="0"/>
              <a:t>): se</a:t>
            </a:r>
            <a:r>
              <a:rPr lang="fr-FR" baseline="0" dirty="0" smtClean="0"/>
              <a:t> manifeste par des éruptions cutanées le long d’un nerf ou d’un ganglion nerveux avec sensation de brulures, picotements, une rougeur puis plusieurs vésicules rouges remplies de liquide, avec prurit, disparaissent en 2 à 3 semaines. </a:t>
            </a:r>
          </a:p>
          <a:p>
            <a:r>
              <a:rPr lang="fr-FR" baseline="0" dirty="0" smtClean="0"/>
              <a:t>L’urticaire est une réaction </a:t>
            </a:r>
            <a:r>
              <a:rPr lang="fr-FR" baseline="0" dirty="0" err="1" smtClean="0"/>
              <a:t>inflmmatoire</a:t>
            </a:r>
            <a:r>
              <a:rPr lang="fr-FR" baseline="0" dirty="0" smtClean="0"/>
              <a:t> de la peau se manifestant par des plaques rouges accompagnées de démangeaisons.</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54</a:t>
            </a:fld>
            <a:endParaRPr lang="fr-FR"/>
          </a:p>
        </p:txBody>
      </p:sp>
    </p:spTree>
    <p:extLst>
      <p:ext uri="{BB962C8B-B14F-4D97-AF65-F5344CB8AC3E}">
        <p14:creationId xmlns:p14="http://schemas.microsoft.com/office/powerpoint/2010/main" val="4247620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Pomme d’ADAM</a:t>
            </a:r>
            <a:r>
              <a:rPr lang="fr-FR" baseline="0" dirty="0" smtClean="0"/>
              <a:t> est le cartilage </a:t>
            </a:r>
            <a:r>
              <a:rPr lang="fr-FR" baseline="0" dirty="0" err="1" smtClean="0"/>
              <a:t>thyroide</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55</a:t>
            </a:fld>
            <a:endParaRPr lang="fr-FR"/>
          </a:p>
        </p:txBody>
      </p:sp>
    </p:spTree>
    <p:extLst>
      <p:ext uri="{BB962C8B-B14F-4D97-AF65-F5344CB8AC3E}">
        <p14:creationId xmlns:p14="http://schemas.microsoft.com/office/powerpoint/2010/main" val="213649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Praxie: trouble du mouvement, capacité</a:t>
            </a:r>
            <a:r>
              <a:rPr lang="fr-FR" baseline="0" dirty="0" smtClean="0"/>
              <a:t> à coordonner les mouvements volontaires effectués dans un but précis</a:t>
            </a:r>
          </a:p>
          <a:p>
            <a:r>
              <a:rPr lang="fr-FR" baseline="0" dirty="0" smtClean="0"/>
              <a:t>Gnosie: faculté permettant de reconnaitre par l’un sens ( toucher, vue, </a:t>
            </a:r>
            <a:r>
              <a:rPr lang="fr-FR" baseline="0" dirty="0" err="1" smtClean="0"/>
              <a:t>etc</a:t>
            </a:r>
            <a:r>
              <a:rPr lang="fr-FR" baseline="0" dirty="0" smtClean="0"/>
              <a:t>), la forme d’un objet, de le présenter et d’en saisir la signification.</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59</a:t>
            </a:fld>
            <a:endParaRPr lang="fr-FR"/>
          </a:p>
        </p:txBody>
      </p:sp>
    </p:spTree>
    <p:extLst>
      <p:ext uri="{BB962C8B-B14F-4D97-AF65-F5344CB8AC3E}">
        <p14:creationId xmlns:p14="http://schemas.microsoft.com/office/powerpoint/2010/main" val="3576736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07000"/>
              </a:lnSpc>
              <a:spcBef>
                <a:spcPts val="1800"/>
              </a:spcBef>
              <a:spcAft>
                <a:spcPts val="0"/>
              </a:spcAft>
            </a:pPr>
            <a:r>
              <a:rPr lang="fr-FR" sz="1200" dirty="0" smtClean="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Attitude provoquée par l’irritation des méninges (méningite, hémorragie méningée), caractérisée par la contracture en extension de la tête et du tronc et en flexion des membres supérieurs et inférieurs.</a:t>
            </a:r>
            <a:endParaRPr lang="fr-FR"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dirty="0" smtClean="0">
                <a:solidFill>
                  <a:srgbClr val="000066"/>
                </a:solidFill>
                <a:effectLst/>
                <a:latin typeface="Verdana" panose="020B0604030504040204" pitchFamily="34" charset="0"/>
                <a:ea typeface="Calibri" panose="020F0502020204030204" pitchFamily="34" charset="0"/>
                <a:cs typeface="Times New Roman" panose="02020603050405020304" pitchFamily="18" charset="0"/>
              </a:rPr>
              <a:t>Lorsque la flexion de la tête en avant est douloureuse voire impossible, alors que la flexion latérale reste facile (contrairement à un torticolis) nous sommes en présence d'une </a:t>
            </a:r>
            <a:r>
              <a:rPr lang="fr-FR" sz="1200" b="1" dirty="0" smtClean="0">
                <a:solidFill>
                  <a:srgbClr val="000066"/>
                </a:solidFill>
                <a:effectLst/>
                <a:latin typeface="Verdana" panose="020B0604030504040204" pitchFamily="34" charset="0"/>
                <a:ea typeface="Calibri" panose="020F0502020204030204" pitchFamily="34" charset="0"/>
                <a:cs typeface="Times New Roman" panose="02020603050405020304" pitchFamily="18" charset="0"/>
              </a:rPr>
              <a:t>raideur de la nuque</a:t>
            </a:r>
            <a:endParaRPr lang="fr-FR" sz="12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61</a:t>
            </a:fld>
            <a:endParaRPr lang="fr-FR"/>
          </a:p>
        </p:txBody>
      </p:sp>
    </p:spTree>
    <p:extLst>
      <p:ext uri="{BB962C8B-B14F-4D97-AF65-F5344CB8AC3E}">
        <p14:creationId xmlns:p14="http://schemas.microsoft.com/office/powerpoint/2010/main" val="4192798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07000"/>
              </a:lnSpc>
              <a:spcAft>
                <a:spcPts val="0"/>
              </a:spcAft>
            </a:pPr>
            <a:r>
              <a:rPr lang="fr-FR" dirty="0" smtClean="0"/>
              <a:t>K:</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correspond à l'impossibilité de s'asseoir sans fléchir les jambes: </a:t>
            </a:r>
            <a:endParaRPr lang="fr-FR"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toute tentative de passage du décubitus dorsal à la position assise s'accompagne d'un fléchissement invincible et douloureux des genoux</a:t>
            </a:r>
            <a:endParaRPr lang="fr-FR"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la </a:t>
            </a:r>
            <a:r>
              <a:rPr lang="fr-FR" sz="1200" dirty="0" err="1" smtClean="0">
                <a:effectLst/>
                <a:latin typeface="Verdana" panose="020B0604030504040204" pitchFamily="34" charset="0"/>
                <a:ea typeface="Times New Roman" panose="02020603050405020304" pitchFamily="18" charset="0"/>
                <a:cs typeface="Times New Roman" panose="02020603050405020304" pitchFamily="18" charset="0"/>
              </a:rPr>
              <a:t>manoeuvre</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 peut également se faire en priant le malade de s'asseoir: il ne peut le faire qu'en fléchissant les genoux et toute tentative d'extension de ceux ci provoque la même douleur et rencontre la même résistance.     B:La flexion de la nuque provoque la flexion des jambes: </a:t>
            </a:r>
            <a:r>
              <a:rPr lang="fr-FR" sz="1600" baseline="0"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sur un malade en décubitus dorsal, toute tentative de flexion du cou s'accompagne d'une flexion et d'une adduction automatique des cuisses</a:t>
            </a:r>
            <a:r>
              <a:rPr lang="fr-FR" sz="1200" b="1" dirty="0" smtClean="0">
                <a:solidFill>
                  <a:srgbClr val="666699"/>
                </a:solidFill>
                <a:effectLst/>
                <a:latin typeface="Verdana" panose="020B0604030504040204" pitchFamily="34" charset="0"/>
                <a:ea typeface="Times New Roman" panose="02020603050405020304" pitchFamily="18" charset="0"/>
                <a:cs typeface="Times New Roman" panose="02020603050405020304" pitchFamily="18" charset="0"/>
              </a:rPr>
              <a:t>+ Le réflexe </a:t>
            </a:r>
            <a:r>
              <a:rPr lang="fr-FR" sz="1200" b="1" dirty="0" err="1" smtClean="0">
                <a:solidFill>
                  <a:srgbClr val="666699"/>
                </a:solidFill>
                <a:effectLst/>
                <a:latin typeface="Verdana" panose="020B0604030504040204" pitchFamily="34" charset="0"/>
                <a:ea typeface="Times New Roman" panose="02020603050405020304" pitchFamily="18" charset="0"/>
                <a:cs typeface="Times New Roman" panose="02020603050405020304" pitchFamily="18" charset="0"/>
              </a:rPr>
              <a:t>contro-latéral</a:t>
            </a:r>
            <a:r>
              <a:rPr lang="fr-FR" sz="1200" b="1" dirty="0" smtClean="0">
                <a:solidFill>
                  <a:srgbClr val="666699"/>
                </a:solidFill>
                <a:effectLst/>
                <a:latin typeface="Verdana" panose="020B0604030504040204" pitchFamily="34" charset="0"/>
                <a:ea typeface="Times New Roman" panose="02020603050405020304" pitchFamily="18" charset="0"/>
                <a:cs typeface="Times New Roman" panose="02020603050405020304" pitchFamily="18" charset="0"/>
              </a:rPr>
              <a:t> de </a:t>
            </a:r>
            <a:r>
              <a:rPr lang="fr-FR" sz="1200" b="1" dirty="0" err="1" smtClean="0">
                <a:solidFill>
                  <a:srgbClr val="666699"/>
                </a:solidFill>
                <a:effectLst/>
                <a:latin typeface="Verdana" panose="020B0604030504040204" pitchFamily="34" charset="0"/>
                <a:ea typeface="Times New Roman" panose="02020603050405020304" pitchFamily="18" charset="0"/>
                <a:cs typeface="Times New Roman" panose="02020603050405020304" pitchFamily="18" charset="0"/>
              </a:rPr>
              <a:t>Brudzinski</a:t>
            </a:r>
            <a:r>
              <a:rPr lang="fr-FR" sz="1600" b="0" baseline="0" dirty="0" smtClean="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Sur un patient en décubitus, on fléchit fortement la jambe et la cuisse d'un côté.</a:t>
            </a:r>
            <a:endParaRPr lang="fr-FR"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200" b="1" dirty="0" smtClean="0">
                <a:effectLst/>
                <a:latin typeface="Verdana" panose="020B0604030504040204" pitchFamily="34" charset="0"/>
                <a:ea typeface="Times New Roman" panose="02020603050405020304" pitchFamily="18" charset="0"/>
                <a:cs typeface="Times New Roman" panose="02020603050405020304" pitchFamily="18" charset="0"/>
              </a:rPr>
              <a:t>Normalement</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 cette manœuvre provoque un mouvement de </a:t>
            </a:r>
            <a:r>
              <a:rPr lang="fr-FR" sz="1200" b="1" dirty="0" smtClean="0">
                <a:effectLst/>
                <a:latin typeface="Verdana" panose="020B0604030504040204" pitchFamily="34" charset="0"/>
                <a:ea typeface="Times New Roman" panose="02020603050405020304" pitchFamily="18" charset="0"/>
                <a:cs typeface="Times New Roman" panose="02020603050405020304" pitchFamily="18" charset="0"/>
              </a:rPr>
              <a:t>flexion</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 de l'autre membre.(réflexe identique)</a:t>
            </a:r>
            <a:r>
              <a:rPr lang="fr-FR" sz="1600" baseline="0"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En cas de </a:t>
            </a:r>
            <a:r>
              <a:rPr lang="fr-FR" sz="1200" b="1" dirty="0" smtClean="0">
                <a:effectLst/>
                <a:latin typeface="Verdana" panose="020B0604030504040204" pitchFamily="34" charset="0"/>
                <a:ea typeface="Times New Roman" panose="02020603050405020304" pitchFamily="18" charset="0"/>
                <a:cs typeface="Times New Roman" panose="02020603050405020304" pitchFamily="18" charset="0"/>
              </a:rPr>
              <a:t>méningite</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 cette manœuvre provoque un mouvement </a:t>
            </a:r>
            <a:r>
              <a:rPr lang="fr-FR" sz="1200" b="1" dirty="0" smtClean="0">
                <a:effectLst/>
                <a:latin typeface="Verdana" panose="020B0604030504040204" pitchFamily="34" charset="0"/>
                <a:ea typeface="Times New Roman" panose="02020603050405020304" pitchFamily="18" charset="0"/>
                <a:cs typeface="Times New Roman" panose="02020603050405020304" pitchFamily="18" charset="0"/>
              </a:rPr>
              <a:t>d'extension</a:t>
            </a:r>
            <a:r>
              <a:rPr lang="fr-FR" sz="1200" dirty="0" smtClean="0">
                <a:effectLst/>
                <a:latin typeface="Verdana" panose="020B0604030504040204" pitchFamily="34" charset="0"/>
                <a:ea typeface="Times New Roman" panose="02020603050405020304" pitchFamily="18" charset="0"/>
                <a:cs typeface="Times New Roman" panose="02020603050405020304" pitchFamily="18" charset="0"/>
              </a:rPr>
              <a:t> de l'autre membre.(réflexe réciproque)</a:t>
            </a:r>
            <a:endParaRPr lang="fr-FR" sz="16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smtClean="0">
                <a:effectLst/>
                <a:latin typeface="Verdana" panose="020B0604030504040204" pitchFamily="34" charset="0"/>
                <a:ea typeface="Times New Roman" panose="02020603050405020304" pitchFamily="18" charset="0"/>
                <a:cs typeface="Times New Roman" panose="02020603050405020304" pitchFamily="18" charset="0"/>
              </a:rPr>
              <a:t>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62</a:t>
            </a:fld>
            <a:endParaRPr lang="fr-FR"/>
          </a:p>
        </p:txBody>
      </p:sp>
    </p:spTree>
    <p:extLst>
      <p:ext uri="{BB962C8B-B14F-4D97-AF65-F5344CB8AC3E}">
        <p14:creationId xmlns:p14="http://schemas.microsoft.com/office/powerpoint/2010/main" val="307857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lang="fr-FR" dirty="0" smtClean="0"/>
              <a:t>Ataxie: </a:t>
            </a:r>
            <a:r>
              <a:rPr kumimoji="0" lang="fr-FR"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maladie neuromusculaire : </a:t>
            </a:r>
            <a:r>
              <a:rPr kumimoji="0" lang="fr-FR" sz="2400" b="0" i="0" u="none" strike="noStrike" kern="1200" cap="none" spc="0" normalizeH="0" baseline="0" noProof="0" dirty="0" smtClean="0">
                <a:ln>
                  <a:noFill/>
                </a:ln>
                <a:solidFill>
                  <a:srgbClr val="444444"/>
                </a:solidFill>
                <a:effectLst/>
                <a:uLnTx/>
                <a:uFillTx/>
                <a:latin typeface="Times New Roman" panose="02020603050405020304" pitchFamily="18" charset="0"/>
                <a:ea typeface="Calibri" panose="020F0502020204030204" pitchFamily="34" charset="0"/>
                <a:cs typeface="Times New Roman" panose="02020603050405020304" pitchFamily="18" charset="0"/>
              </a:rPr>
              <a:t>Perte de coordination des mouvements musculaires volontaires.</a:t>
            </a:r>
            <a:r>
              <a:rPr kumimoji="0" lang="fr-FR" sz="2800" b="0" i="0" u="none" strike="noStrike" kern="1200" cap="none" spc="0" normalizeH="0" baseline="0" noProof="0" dirty="0" smtClean="0">
                <a:ln>
                  <a:noFill/>
                </a:ln>
                <a:solidFill>
                  <a:srgbClr val="202122"/>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L'ataxie se manifeste principalement par des troubles de la </a:t>
            </a:r>
            <a:r>
              <a:rPr kumimoji="0" lang="fr-FR" sz="2800" b="0" i="0" u="none" strike="noStrike" kern="1200" cap="none" spc="0" normalizeH="0" baseline="0" noProof="0" dirty="0" smtClean="0">
                <a:ln>
                  <a:noFill/>
                </a:ln>
                <a:solidFill>
                  <a:srgbClr val="0645AD"/>
                </a:solidFill>
                <a:effectLst/>
                <a:uLnTx/>
                <a:uFillTx/>
                <a:latin typeface="Arial" panose="020B0604020202020204" pitchFamily="34" charset="0"/>
                <a:ea typeface="Calibri" panose="020F0502020204030204" pitchFamily="34" charset="0"/>
                <a:cs typeface="Times New Roman" panose="02020603050405020304" pitchFamily="18" charset="0"/>
                <a:hlinkClick r:id="rId3" tooltip="Marche à pied"/>
              </a:rPr>
              <a:t>marche</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de l'</a:t>
            </a:r>
            <a:r>
              <a:rPr kumimoji="0" lang="fr-FR" sz="2800" b="0" i="0" u="none" strike="noStrike" kern="1200" cap="none" spc="0" normalizeH="0" baseline="0" noProof="0" dirty="0" smtClean="0">
                <a:ln>
                  <a:noFill/>
                </a:ln>
                <a:solidFill>
                  <a:srgbClr val="DD3333"/>
                </a:solidFill>
                <a:effectLst/>
                <a:uLnTx/>
                <a:uFillTx/>
                <a:latin typeface="Arial" panose="020B0604020202020204" pitchFamily="34" charset="0"/>
                <a:ea typeface="Calibri" panose="020F0502020204030204" pitchFamily="34" charset="0"/>
                <a:cs typeface="Times New Roman" panose="02020603050405020304" pitchFamily="18" charset="0"/>
                <a:hlinkClick r:id="rId4" tooltip="Équilibre postural (page inexistante)"/>
              </a:rPr>
              <a:t>équilibre postural</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et de la </a:t>
            </a:r>
            <a:r>
              <a:rPr kumimoji="0" lang="fr-FR" sz="2800" b="0" i="0" u="none" strike="noStrike" kern="1200" cap="none" spc="0" normalizeH="0" baseline="0" noProof="0" dirty="0" smtClean="0">
                <a:ln>
                  <a:noFill/>
                </a:ln>
                <a:solidFill>
                  <a:srgbClr val="0645AD"/>
                </a:solidFill>
                <a:effectLst/>
                <a:uLnTx/>
                <a:uFillTx/>
                <a:latin typeface="Arial" panose="020B0604020202020204" pitchFamily="34" charset="0"/>
                <a:ea typeface="Calibri" panose="020F0502020204030204" pitchFamily="34" charset="0"/>
                <a:cs typeface="Times New Roman" panose="02020603050405020304" pitchFamily="18" charset="0"/>
                <a:hlinkClick r:id="rId5" tooltip="Station debout"/>
              </a:rPr>
              <a:t>station debout</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du guidage des mouvements par la </a:t>
            </a:r>
            <a:r>
              <a:rPr kumimoji="0" lang="fr-FR" sz="2800" b="0" i="0" u="none" strike="noStrike" kern="1200" cap="none" spc="0" normalizeH="0" baseline="0" noProof="0" dirty="0" smtClean="0">
                <a:ln>
                  <a:noFill/>
                </a:ln>
                <a:solidFill>
                  <a:srgbClr val="0645AD"/>
                </a:solidFill>
                <a:effectLst/>
                <a:uLnTx/>
                <a:uFillTx/>
                <a:latin typeface="Arial" panose="020B0604020202020204" pitchFamily="34" charset="0"/>
                <a:ea typeface="Calibri" panose="020F0502020204030204" pitchFamily="34" charset="0"/>
                <a:cs typeface="Times New Roman" panose="02020603050405020304" pitchFamily="18" charset="0"/>
                <a:hlinkClick r:id="rId6" tooltip="Vue"/>
              </a:rPr>
              <a:t>vue</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ou le </a:t>
            </a:r>
            <a:r>
              <a:rPr kumimoji="0" lang="fr-FR" sz="2800" b="0" i="0" u="none" strike="noStrike" kern="1200" cap="none" spc="0" normalizeH="0" baseline="0" noProof="0" dirty="0" smtClean="0">
                <a:ln>
                  <a:noFill/>
                </a:ln>
                <a:solidFill>
                  <a:srgbClr val="0645AD"/>
                </a:solidFill>
                <a:effectLst/>
                <a:uLnTx/>
                <a:uFillTx/>
                <a:latin typeface="Arial" panose="020B0604020202020204" pitchFamily="34" charset="0"/>
                <a:ea typeface="Calibri" panose="020F0502020204030204" pitchFamily="34" charset="0"/>
                <a:cs typeface="Times New Roman" panose="02020603050405020304" pitchFamily="18" charset="0"/>
                <a:hlinkClick r:id="rId7" tooltip="Toucher"/>
              </a:rPr>
              <a:t>toucher</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(marche dans le noir par exemple). La marche est mal assurée avec un risque de chute, elle s’observe dans les troubles de l’équilibre (ataxie </a:t>
            </a:r>
            <a:r>
              <a:rPr kumimoji="0" lang="fr-FR" sz="2800" b="0" i="0" u="none" strike="noStrike" kern="1200" cap="none" spc="0" normalizeH="0" baseline="0" noProof="0" dirty="0" err="1"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cérébélleuse</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vestibulaire, ou </a:t>
            </a:r>
            <a:r>
              <a:rPr kumimoji="0" lang="fr-FR" sz="2800" b="0" i="0" u="none" strike="noStrike" kern="1200" cap="none" spc="0" normalizeH="0" baseline="0" noProof="0" dirty="0" err="1"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cordonale</a:t>
            </a:r>
            <a:r>
              <a:rPr kumimoji="0" lang="fr-FR" sz="2800" b="0" i="0" u="none" strike="noStrike" kern="1200" cap="none" spc="0" normalizeH="0" baseline="0" noProof="0" dirty="0" smtClean="0">
                <a:ln>
                  <a:noFill/>
                </a:ln>
                <a:solidFill>
                  <a:srgbClr val="202122"/>
                </a:solidFill>
                <a:effectLst/>
                <a:uLnTx/>
                <a:uFillTx/>
                <a:latin typeface="Arial" panose="020B0604020202020204" pitchFamily="34" charset="0"/>
                <a:ea typeface="Calibri" panose="020F0502020204030204" pitchFamily="34" charset="0"/>
                <a:cs typeface="Times New Roman" panose="02020603050405020304" pitchFamily="18" charset="0"/>
              </a:rPr>
              <a:t> postérieure.</a:t>
            </a:r>
            <a:endParaRPr kumimoji="0" lang="fr-FR" sz="3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endPar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smtClean="0">
              <a:ln>
                <a:noFill/>
              </a:ln>
              <a:solidFill>
                <a:prstClr val="black"/>
              </a:solidFill>
              <a:effectLst/>
              <a:uLnTx/>
              <a:uFillTx/>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64</a:t>
            </a:fld>
            <a:endParaRPr lang="fr-FR"/>
          </a:p>
        </p:txBody>
      </p:sp>
    </p:spTree>
    <p:extLst>
      <p:ext uri="{BB962C8B-B14F-4D97-AF65-F5344CB8AC3E}">
        <p14:creationId xmlns:p14="http://schemas.microsoft.com/office/powerpoint/2010/main" val="388517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membres inférieurs sont raides.</a:t>
            </a:r>
            <a:r>
              <a:rPr lang="fr-FR" baseline="0" dirty="0" smtClean="0"/>
              <a:t> Le malade se déplace en fauchant ou en </a:t>
            </a:r>
            <a:r>
              <a:rPr lang="fr-FR" baseline="0" dirty="0" err="1" smtClean="0"/>
              <a:t>soutillant</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65</a:t>
            </a:fld>
            <a:endParaRPr lang="fr-FR">
              <a:solidFill>
                <a:prstClr val="black"/>
              </a:solidFill>
            </a:endParaRPr>
          </a:p>
        </p:txBody>
      </p:sp>
    </p:spTree>
    <p:extLst>
      <p:ext uri="{BB962C8B-B14F-4D97-AF65-F5344CB8AC3E}">
        <p14:creationId xmlns:p14="http://schemas.microsoft.com/office/powerpoint/2010/main" val="1261879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 faisant à petit pas le corps penché en avant.</a:t>
            </a:r>
            <a:r>
              <a:rPr lang="fr-FR" baseline="0" dirty="0" smtClean="0"/>
              <a:t> Les bras collés au corps.</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66</a:t>
            </a:fld>
            <a:endParaRPr lang="fr-FR"/>
          </a:p>
        </p:txBody>
      </p:sp>
    </p:spTree>
    <p:extLst>
      <p:ext uri="{BB962C8B-B14F-4D97-AF65-F5344CB8AC3E}">
        <p14:creationId xmlns:p14="http://schemas.microsoft.com/office/powerpoint/2010/main" val="153255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mn-lt"/>
                <a:ea typeface="+mn-ea"/>
                <a:cs typeface="+mn-cs"/>
              </a:rPr>
              <a:t>Le frémissement: se voit essentiellement dans le Rétrécissement mitral</a:t>
            </a: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24</a:t>
            </a:fld>
            <a:endParaRPr lang="fr-FR"/>
          </a:p>
        </p:txBody>
      </p:sp>
    </p:spTree>
    <p:extLst>
      <p:ext uri="{BB962C8B-B14F-4D97-AF65-F5344CB8AC3E}">
        <p14:creationId xmlns:p14="http://schemas.microsoft.com/office/powerpoint/2010/main" val="2181133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a:lnSpc>
                <a:spcPct val="107000"/>
              </a:lnSpc>
              <a:spcAft>
                <a:spcPts val="120"/>
              </a:spcAft>
              <a:buSzPts val="1000"/>
              <a:buFont typeface="Symbol" panose="05050102010706020507" pitchFamily="18" charset="2"/>
              <a:buNone/>
              <a:tabLst>
                <a:tab pos="457200" algn="l"/>
              </a:tabLst>
            </a:pPr>
            <a:r>
              <a:rPr lang="fr-FR" sz="1200" dirty="0" smtClean="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la pointe du pied est constamment abaissée ;</a:t>
            </a:r>
            <a:r>
              <a:rPr lang="fr-FR" sz="1400" baseline="0" dirty="0" smtClean="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FR" sz="1200" dirty="0" smtClean="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le patient relève très haut sa jambe et son genou à chaque pas pour ne pas toucher le sol avec la pointe du pied. La flexion de la cuisse sur le bassin est anormalement importante.</a:t>
            </a:r>
            <a:r>
              <a:rPr lang="fr-FR" sz="1200" baseline="0" dirty="0" smtClean="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  </a:t>
            </a:r>
            <a:r>
              <a:rPr lang="fr-FR" sz="1400" baseline="0" dirty="0" smtClean="0">
                <a:solidFill>
                  <a:srgbClr val="202122"/>
                </a:solidFill>
                <a:effectLst/>
                <a:latin typeface="Arial" panose="020B0604020202020204" pitchFamily="34" charset="0"/>
                <a:ea typeface="Times New Roman" panose="02020603050405020304" pitchFamily="18" charset="0"/>
                <a:cs typeface="+mn-cs"/>
              </a:rPr>
              <a:t>L</a:t>
            </a:r>
            <a:r>
              <a:rPr lang="fr-FR" sz="1400" dirty="0" smtClean="0">
                <a:solidFill>
                  <a:srgbClr val="202122"/>
                </a:solidFill>
                <a:effectLst/>
                <a:latin typeface="Arial" panose="020B0604020202020204" pitchFamily="34" charset="0"/>
                <a:ea typeface="Times New Roman" panose="02020603050405020304" pitchFamily="18" charset="0"/>
              </a:rPr>
              <a:t>e patient avance sa jambe avec le pied qui traîne au sol tout au long de la phase oscillante. Le sujet marche en levant les</a:t>
            </a:r>
            <a:r>
              <a:rPr lang="fr-FR" sz="1400" baseline="0" dirty="0" smtClean="0">
                <a:solidFill>
                  <a:srgbClr val="202122"/>
                </a:solidFill>
                <a:effectLst/>
                <a:latin typeface="Arial" panose="020B0604020202020204" pitchFamily="34" charset="0"/>
                <a:ea typeface="Times New Roman" panose="02020603050405020304" pitchFamily="18" charset="0"/>
              </a:rPr>
              <a:t> genoux, il est incapable de marcher avec des babouches.</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67</a:t>
            </a:fld>
            <a:endParaRPr lang="fr-FR">
              <a:solidFill>
                <a:prstClr val="black"/>
              </a:solidFill>
            </a:endParaRPr>
          </a:p>
        </p:txBody>
      </p:sp>
    </p:spTree>
    <p:extLst>
      <p:ext uri="{BB962C8B-B14F-4D97-AF65-F5344CB8AC3E}">
        <p14:creationId xmlns:p14="http://schemas.microsoft.com/office/powerpoint/2010/main" val="1881978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lvl="0" indent="0">
              <a:lnSpc>
                <a:spcPct val="107000"/>
              </a:lnSpc>
              <a:spcAft>
                <a:spcPts val="120"/>
              </a:spcAft>
              <a:buSzPts val="1000"/>
              <a:buFont typeface="Symbol" panose="05050102010706020507" pitchFamily="18" charset="2"/>
              <a:buNone/>
              <a:tabLst>
                <a:tab pos="457200" algn="l"/>
              </a:tabLst>
            </a:pPr>
            <a:r>
              <a:rPr lang="fr-FR" sz="1400" dirty="0" smtClean="0">
                <a:effectLst/>
                <a:latin typeface="Calibri" panose="020F0502020204030204" pitchFamily="34" charset="0"/>
                <a:ea typeface="Calibri" panose="020F0502020204030204" pitchFamily="34" charset="0"/>
                <a:cs typeface="Times New Roman" panose="02020603050405020304" pitchFamily="18" charset="0"/>
              </a:rPr>
              <a:t>Déficit</a:t>
            </a:r>
            <a:r>
              <a:rPr lang="fr-FR" sz="1400" baseline="0" dirty="0" smtClean="0">
                <a:effectLst/>
                <a:latin typeface="Calibri" panose="020F0502020204030204" pitchFamily="34" charset="0"/>
                <a:ea typeface="Calibri" panose="020F0502020204030204" pitchFamily="34" charset="0"/>
                <a:cs typeface="Times New Roman" panose="02020603050405020304" pitchFamily="18" charset="0"/>
              </a:rPr>
              <a:t> moteur des muscles des racines des membres inférieurs et de la ceinture pelvienne, observée chez les myopathies. Le sujet porte alternativement le poids de sn corps sur une jambe puis sur une autre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68</a:t>
            </a:fld>
            <a:endParaRPr lang="fr-FR">
              <a:solidFill>
                <a:prstClr val="black"/>
              </a:solidFill>
            </a:endParaRPr>
          </a:p>
        </p:txBody>
      </p:sp>
    </p:spTree>
    <p:extLst>
      <p:ext uri="{BB962C8B-B14F-4D97-AF65-F5344CB8AC3E}">
        <p14:creationId xmlns:p14="http://schemas.microsoft.com/office/powerpoint/2010/main" val="1890823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dirty="0" smtClean="0"/>
              <a:t>Surtout en gériatrie</a:t>
            </a:r>
          </a:p>
        </p:txBody>
      </p:sp>
      <p:sp>
        <p:nvSpPr>
          <p:cNvPr id="368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FD25A9-BEE1-4B32-BA74-D7BD48DFBAEF}" type="slidenum">
              <a:rPr lang="fr-FR" altLang="fr-FR">
                <a:solidFill>
                  <a:prstClr val="black"/>
                </a:solidFill>
              </a:rPr>
              <a:pPr/>
              <a:t>69</a:t>
            </a:fld>
            <a:endParaRPr lang="fr-FR" altLang="fr-FR">
              <a:solidFill>
                <a:prstClr val="black"/>
              </a:solidFill>
            </a:endParaRPr>
          </a:p>
        </p:txBody>
      </p:sp>
    </p:spTree>
    <p:extLst>
      <p:ext uri="{BB962C8B-B14F-4D97-AF65-F5344CB8AC3E}">
        <p14:creationId xmlns:p14="http://schemas.microsoft.com/office/powerpoint/2010/main" val="4116522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fr-FR" sz="2800" b="0" i="0" u="none" strike="noStrike" kern="1200" cap="none" spc="0" normalizeH="0" baseline="0" noProof="0" dirty="0" smtClean="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Le signe de </a:t>
            </a:r>
            <a:r>
              <a:rPr kumimoji="0" lang="fr-FR" sz="2800" b="0" i="0" u="none" strike="noStrike" kern="1200" cap="none" spc="0" normalizeH="0" baseline="0" noProof="0" dirty="0" err="1" smtClean="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Romberg</a:t>
            </a:r>
            <a:r>
              <a:rPr kumimoji="0" lang="fr-FR" sz="2800" b="0" i="0" u="none" strike="noStrike" kern="1200" cap="none" spc="0" normalizeH="0" baseline="0" noProof="0" dirty="0" smtClean="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 est un signe explorant la sensibilité proprioceptive (c'est-à-dire la sensibilité profonde, qui renseigne sur la position spatiale de chaque membre par rapport aux autres) et l'équilibre. On doit sa description au neurologue allemand Moritz Heinrich </a:t>
            </a:r>
            <a:r>
              <a:rPr kumimoji="0" lang="fr-FR" sz="2800" b="0" i="0" u="none" strike="noStrike" kern="1200" cap="none" spc="0" normalizeH="0" baseline="0" noProof="0" dirty="0" err="1" smtClean="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Romberg</a:t>
            </a:r>
            <a:r>
              <a:rPr kumimoji="0" lang="fr-FR" sz="2800" b="0" i="0" u="none" strike="noStrike" kern="1200" cap="none" spc="0" normalizeH="0" baseline="0" noProof="0" dirty="0" smtClean="0">
                <a:ln>
                  <a:noFill/>
                </a:ln>
                <a:solidFill>
                  <a:srgbClr val="111111"/>
                </a:solidFill>
                <a:effectLst/>
                <a:uLnTx/>
                <a:uFillTx/>
                <a:latin typeface="Times New Roman" panose="02020603050405020304" pitchFamily="18" charset="0"/>
                <a:ea typeface="Calibri" panose="020F0502020204030204" pitchFamily="34" charset="0"/>
                <a:cs typeface="Times New Roman" panose="02020603050405020304" pitchFamily="18" charset="0"/>
              </a:rPr>
              <a:t> (1795-1873).</a:t>
            </a:r>
          </a:p>
          <a:p>
            <a:pPr>
              <a:lnSpc>
                <a:spcPct val="107000"/>
              </a:lnSpc>
              <a:spcAft>
                <a:spcPts val="800"/>
              </a:spcAft>
            </a:pPr>
            <a:r>
              <a:rPr lang="fr-FR" sz="2400" dirty="0" smtClean="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Le patient doit se tenir debout, talons joints, bras tendus, puis fermer les yeux. On évalue alors la capacité du patient à maintenir sa posture. S'il ne parvient pas à rester stable, on parle d'</a:t>
            </a:r>
            <a:r>
              <a:rPr lang="fr-FR" sz="2400" u="none" strike="noStrike" dirty="0" smtClean="0">
                <a:solidFill>
                  <a:srgbClr val="0645AD"/>
                </a:solidFill>
                <a:effectLst/>
                <a:latin typeface="Arial" panose="020B0604020202020204" pitchFamily="34" charset="0"/>
                <a:ea typeface="Calibri" panose="020F0502020204030204" pitchFamily="34" charset="0"/>
                <a:cs typeface="Times New Roman" panose="02020603050405020304" pitchFamily="18" charset="0"/>
                <a:hlinkClick r:id="rId3" tooltip="Ataxie"/>
              </a:rPr>
              <a:t>ataxie</a:t>
            </a:r>
            <a:r>
              <a:rPr lang="fr-FR" sz="2400" dirty="0" smtClean="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 statique.</a:t>
            </a:r>
            <a:endParaRPr lang="fr-FR"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endParaRPr kumimoji="0" lang="fr-FR" sz="24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71</a:t>
            </a:fld>
            <a:endParaRPr lang="fr-FR"/>
          </a:p>
        </p:txBody>
      </p:sp>
    </p:spTree>
    <p:extLst>
      <p:ext uri="{BB962C8B-B14F-4D97-AF65-F5344CB8AC3E}">
        <p14:creationId xmlns:p14="http://schemas.microsoft.com/office/powerpoint/2010/main" val="3900282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342900" marR="0" lvl="0" indent="-342900" algn="l" defTabSz="914400" rtl="0" eaLnBrk="1" fontAlgn="auto" latinLnBrk="0" hangingPunct="1">
              <a:lnSpc>
                <a:spcPct val="107000"/>
              </a:lnSpc>
              <a:spcBef>
                <a:spcPts val="1000"/>
              </a:spcBef>
              <a:spcAft>
                <a:spcPts val="120"/>
              </a:spcAft>
              <a:buClrTx/>
              <a:buSzPts val="1000"/>
              <a:buFont typeface="Symbol" panose="05050102010706020507" pitchFamily="18" charset="2"/>
              <a:buChar char=""/>
              <a:tabLst>
                <a:tab pos="457200" algn="l"/>
              </a:tabLst>
              <a:defRPr/>
            </a:pP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lors d'un syndrome vestibulaire (atteinte centrale ou périphérique du </a:t>
            </a:r>
            <a:r>
              <a:rPr kumimoji="0" lang="fr-FR" sz="2200" b="0" i="0" u="none" strike="noStrike" kern="1200" cap="none" spc="0" normalizeH="0" baseline="0" noProof="0" dirty="0" smtClean="0">
                <a:ln>
                  <a:noFill/>
                </a:ln>
                <a:solidFill>
                  <a:srgbClr val="0645AD"/>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3" tooltip="Système vestibulaire"/>
              </a:rPr>
              <a:t>système vestibulaire</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le patient aura tendance à chuter lentement et progressivement du côté du nerf atteint. On parle de «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Romberg</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latéralisé » ou de « signe de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Romberg</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labyrinthique » ;</a:t>
            </a:r>
            <a:endPar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1000"/>
              </a:spcBef>
              <a:spcAft>
                <a:spcPts val="120"/>
              </a:spcAft>
              <a:buClrTx/>
              <a:buSzPts val="1000"/>
              <a:buFont typeface="Symbol" panose="05050102010706020507" pitchFamily="18" charset="2"/>
              <a:buChar char=""/>
              <a:tabLst>
                <a:tab pos="457200" algn="l"/>
              </a:tabLst>
              <a:defRPr/>
            </a:pP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lors d'une atteinte proprioceptive (atteinte centrale ou périphérique de la </a:t>
            </a:r>
            <a:r>
              <a:rPr kumimoji="0" lang="fr-FR" sz="2200" b="0" i="0" u="none" strike="noStrike" kern="1200" cap="none" spc="0" normalizeH="0" baseline="0" noProof="0" dirty="0" smtClean="0">
                <a:ln>
                  <a:noFill/>
                </a:ln>
                <a:solidFill>
                  <a:srgbClr val="0645AD"/>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4" tooltip="Voie lemniscale"/>
              </a:rPr>
              <a:t>voie </a:t>
            </a:r>
            <a:r>
              <a:rPr kumimoji="0" lang="fr-FR" sz="2200" b="0" i="0" u="none" strike="noStrike" kern="1200" cap="none" spc="0" normalizeH="0" baseline="0" noProof="0" dirty="0" err="1" smtClean="0">
                <a:ln>
                  <a:noFill/>
                </a:ln>
                <a:solidFill>
                  <a:srgbClr val="0645AD"/>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4" tooltip="Voie lemniscale"/>
              </a:rPr>
              <a:t>lemniscale</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le patient n'arrivera pas à garder les bras tendus de façon stable, et on observe une oscillation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multi-directionnelle</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de l'axe du corps (</a:t>
            </a:r>
            <a:r>
              <a:rPr kumimoji="0" lang="fr-FR" sz="2200" b="0" i="0" u="none" strike="noStrike" kern="1200" cap="none" spc="0" normalizeH="0" baseline="0" noProof="0" dirty="0" smtClean="0">
                <a:ln>
                  <a:noFill/>
                </a:ln>
                <a:solidFill>
                  <a:srgbClr val="0645AD"/>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5" tooltip="Ataxie"/>
              </a:rPr>
              <a:t>ataxie</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multi-directionnelle</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On parle alors de « signe de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Romberg</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proprioceptif ».</a:t>
            </a:r>
            <a:b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Lorsque la déviation se fait lors de la fermeture des yeux, on parle du « vrai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Romberg</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 Si, au contraire, la situation ne s'améliore pas lors de l'ouverture des yeux, on parle de «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Romberg</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cérébelleux », car le problème réside aux voies cérébelleuses ;</a:t>
            </a:r>
            <a:endPar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1000"/>
              </a:spcBef>
              <a:spcAft>
                <a:spcPts val="120"/>
              </a:spcAft>
              <a:buClrTx/>
              <a:buSzPts val="1000"/>
              <a:buFont typeface="Symbol" panose="05050102010706020507" pitchFamily="18" charset="2"/>
              <a:buChar char=""/>
              <a:tabLst>
                <a:tab pos="457200" algn="l"/>
              </a:tabLst>
              <a:defRPr/>
            </a:pP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lors d'un syndrome cérébelleux (atteinte du </a:t>
            </a:r>
            <a:r>
              <a:rPr kumimoji="0" lang="fr-FR" sz="2200" b="0" i="0" u="none" strike="noStrike" kern="1200" cap="none" spc="0" normalizeH="0" baseline="0" noProof="0" dirty="0" smtClean="0">
                <a:ln>
                  <a:noFill/>
                </a:ln>
                <a:solidFill>
                  <a:srgbClr val="0645AD"/>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6" tooltip="Cervelet"/>
              </a:rPr>
              <a:t>cervelet</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on observe une incapacité à conserver les pieds joints et une oscillation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multi-directionnelle</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qui n'est pas aggravée par la fermeture des yeux. Pas de signe de </a:t>
            </a:r>
            <a:r>
              <a:rPr kumimoji="0" lang="fr-FR" sz="2200" b="0" i="0" u="none" strike="noStrike" kern="1200" cap="none" spc="0" normalizeH="0" baseline="0" noProof="0" dirty="0" err="1"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Romberg</a:t>
            </a:r>
            <a:r>
              <a:rPr kumimoji="0" lang="fr-FR" sz="2200" b="0" i="0" u="none" strike="noStrike" kern="1200" cap="none" spc="0" normalizeH="0" baseline="0" noProof="0" dirty="0" smtClean="0">
                <a:ln>
                  <a:noFill/>
                </a:ln>
                <a:solidFill>
                  <a:srgbClr val="202122"/>
                </a:solidFill>
                <a:effectLst/>
                <a:uLnTx/>
                <a:uFillTx/>
                <a:latin typeface="Arial" panose="020B0604020202020204" pitchFamily="34" charset="0"/>
                <a:ea typeface="Times New Roman" panose="02020603050405020304" pitchFamily="18" charset="0"/>
                <a:cs typeface="Times New Roman" panose="02020603050405020304" pitchFamily="18" charset="0"/>
              </a:rPr>
              <a:t> dans l'atteinte cérébelleuse</a:t>
            </a:r>
            <a:endParaRPr kumimoji="0" lang="fr-FR" sz="25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endPar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72</a:t>
            </a:fld>
            <a:endParaRPr lang="fr-FR">
              <a:solidFill>
                <a:prstClr val="black"/>
              </a:solidFill>
            </a:endParaRPr>
          </a:p>
        </p:txBody>
      </p:sp>
    </p:spTree>
    <p:extLst>
      <p:ext uri="{BB962C8B-B14F-4D97-AF65-F5344CB8AC3E}">
        <p14:creationId xmlns:p14="http://schemas.microsoft.com/office/powerpoint/2010/main" val="846504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fr-FR" sz="2800" b="0" i="0" u="none" strike="noStrike" kern="1200" cap="none" spc="0" normalizeH="0" baseline="0" noProof="0" dirty="0"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Manouvre doigt-nez : Il faut tester les mouvements volontaires tout d'abord en observant la gesticulation spontanée du patient puis en lui demandant d'effectuer quelques épreuves :</a:t>
            </a:r>
            <a:r>
              <a:rPr kumimoji="0" lang="fr-FR" sz="2800" b="1" i="0" u="none" strike="noStrike" kern="1200" cap="none" spc="0" normalizeH="0" baseline="0" noProof="0" dirty="0"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 Mettre le doigt sur la pointe de son nez</a:t>
            </a:r>
            <a:r>
              <a:rPr kumimoji="0" lang="fr-FR" sz="2800" b="0" i="0" u="none" strike="noStrike" kern="1200" cap="none" spc="0" normalizeH="0" baseline="0" noProof="0" dirty="0"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 (mise en évidence d'une hypermétrie c'est-à-dire que les gestes vont trop loin). </a:t>
            </a:r>
            <a:r>
              <a:rPr kumimoji="0" lang="fr-FR" sz="2800" b="0" i="0" u="none" strike="noStrike" kern="1200" cap="none" spc="0" normalizeH="0" baseline="0" noProof="0" dirty="0" err="1"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Sd</a:t>
            </a:r>
            <a:r>
              <a:rPr kumimoji="0" lang="fr-FR" sz="2800" b="0" i="0" u="none" strike="noStrike" kern="1200" cap="none" spc="0" normalizeH="0" baseline="0" noProof="0" dirty="0"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fr-FR" sz="2800" b="0" i="0" u="none" strike="noStrike" kern="1200" cap="none" spc="0" normalizeH="0" baseline="0" noProof="0" dirty="0" err="1"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cerebelleux</a:t>
            </a:r>
            <a:r>
              <a:rPr kumimoji="0" lang="fr-FR" sz="2800" b="0" i="0" u="none" strike="noStrike" kern="1200" cap="none" spc="0" normalizeH="0" baseline="0" noProof="0" dirty="0"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a:t>
            </a:r>
            <a:endParaRPr kumimoji="0" lang="fr-FR" sz="20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endPar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75</a:t>
            </a:fld>
            <a:endParaRPr lang="fr-FR"/>
          </a:p>
        </p:txBody>
      </p:sp>
    </p:spTree>
    <p:extLst>
      <p:ext uri="{BB962C8B-B14F-4D97-AF65-F5344CB8AC3E}">
        <p14:creationId xmlns:p14="http://schemas.microsoft.com/office/powerpoint/2010/main" val="1313906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07000"/>
              </a:lnSpc>
              <a:spcAft>
                <a:spcPts val="800"/>
              </a:spcAft>
            </a:pPr>
            <a:r>
              <a:rPr lang="fr-FR" sz="1200" dirty="0" smtClean="0">
                <a:solidFill>
                  <a:srgbClr val="444444"/>
                </a:solidFill>
                <a:effectLst/>
                <a:latin typeface="Arial" panose="020B0604020202020204" pitchFamily="34" charset="0"/>
                <a:ea typeface="Times New Roman" panose="02020603050405020304" pitchFamily="18" charset="0"/>
              </a:rPr>
              <a:t>La sensibilité au tact au doigt ou à l'aide d'un coton qu'on promène sur la peau. la sensibilité à la douleur avec une épingle et la sensibilité thermique en utilisant des tubes remplis d'eau chaude et de glace fondue. </a:t>
            </a:r>
            <a:r>
              <a:rPr lang="fr-FR" sz="1200" spc="80" dirty="0"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Au niveau de la moelle, les voies de la sensibilité sont distinctes. Par exemple, les voies de la sensibilité profonde (</a:t>
            </a:r>
            <a:r>
              <a:rPr lang="fr-FR" sz="1200" spc="80" dirty="0" err="1"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proprioceptivité</a:t>
            </a:r>
            <a:r>
              <a:rPr lang="fr-FR" sz="1200" spc="80" dirty="0"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 baresthésie (pression)</a:t>
            </a:r>
            <a:r>
              <a:rPr lang="fr-FR" sz="1200" spc="80" baseline="0" dirty="0"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 </a:t>
            </a:r>
            <a:r>
              <a:rPr lang="fr-FR" sz="1200" spc="80" dirty="0"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sont dans le cordon postérieur, le tact et la sensibilité thermique et </a:t>
            </a:r>
            <a:r>
              <a:rPr lang="fr-FR" sz="1200" spc="80" dirty="0" err="1"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algésique</a:t>
            </a:r>
            <a:r>
              <a:rPr lang="fr-FR" sz="1200" spc="80" baseline="0" dirty="0"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 </a:t>
            </a:r>
            <a:r>
              <a:rPr lang="fr-FR" sz="1200" spc="80" dirty="0" smtClean="0">
                <a:solidFill>
                  <a:srgbClr val="272626"/>
                </a:solidFill>
                <a:effectLst/>
                <a:latin typeface="Helvetica" panose="020B0604020202020204" pitchFamily="34" charset="0"/>
                <a:ea typeface="Calibri" panose="020F0502020204030204" pitchFamily="34" charset="0"/>
                <a:cs typeface="Times New Roman" panose="02020603050405020304" pitchFamily="18" charset="0"/>
              </a:rPr>
              <a:t>dans le cordon latéral.</a:t>
            </a: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fr-FR" sz="2800" b="0" i="0" u="none" strike="noStrike" kern="1200" cap="none" spc="0" normalizeH="0" baseline="0" noProof="0" dirty="0" smtClean="0">
                <a:ln>
                  <a:noFill/>
                </a:ln>
                <a:solidFill>
                  <a:srgbClr val="111111"/>
                </a:solidFill>
                <a:effectLst/>
                <a:uLnTx/>
                <a:uFillTx/>
                <a:latin typeface="Arial" panose="020B0604020202020204" pitchFamily="34" charset="0"/>
                <a:ea typeface="Calibri" panose="020F0502020204030204" pitchFamily="34" charset="0"/>
                <a:cs typeface="Times New Roman" panose="02020603050405020304" pitchFamily="18" charset="0"/>
              </a:rPr>
              <a:t>Au niveau de la moelle, les voies de la sensibilité sont distinctes.</a:t>
            </a:r>
            <a:endParaRPr kumimoji="0" lang="fr-FR" sz="20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endParaRPr kumimoji="0" lang="fr-FR" sz="2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4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76</a:t>
            </a:fld>
            <a:endParaRPr lang="fr-FR"/>
          </a:p>
        </p:txBody>
      </p:sp>
    </p:spTree>
    <p:extLst>
      <p:ext uri="{BB962C8B-B14F-4D97-AF65-F5344CB8AC3E}">
        <p14:creationId xmlns:p14="http://schemas.microsoft.com/office/powerpoint/2010/main" val="2769175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07000"/>
              </a:lnSpc>
              <a:spcAft>
                <a:spcPts val="800"/>
              </a:spcAft>
            </a:pPr>
            <a:r>
              <a:rPr lang="fr-FR" sz="2800" dirty="0" smtClean="0">
                <a:solidFill>
                  <a:srgbClr val="212529"/>
                </a:solidFill>
                <a:effectLst/>
                <a:latin typeface="Segoe UI" panose="020B0502040204020203" pitchFamily="34" charset="0"/>
                <a:ea typeface="Times New Roman" panose="02020603050405020304" pitchFamily="18" charset="0"/>
              </a:rPr>
              <a:t>L’examen au diapason permet au médecin de déterminer si une surdité est causée par une perturbation de la transmission du son ou de la perception du son, c'est-à-dire si la cause se situe dans l'oreille externe ou dans l'oreille moyenne (surdité de transmission) ou si elle est à rechercher dans l'oreille interne ou dans le nerf auditif (surdité de perception). </a:t>
            </a:r>
            <a:r>
              <a:rPr kumimoji="0" lang="fr-FR" sz="2800" b="0" i="0" u="none" strike="noStrike" kern="1200" cap="none" spc="0" normalizeH="0" baseline="0" noProof="0" dirty="0" smtClean="0">
                <a:ln>
                  <a:noFill/>
                </a:ln>
                <a:solidFill>
                  <a:srgbClr val="212529"/>
                </a:solidFill>
                <a:effectLst/>
                <a:uLnTx/>
                <a:uFillTx/>
                <a:latin typeface="Segoe UI" panose="020B0502040204020203" pitchFamily="34" charset="0"/>
                <a:ea typeface="Times New Roman" panose="02020603050405020304" pitchFamily="18" charset="0"/>
                <a:cs typeface="Times New Roman" panose="02020603050405020304" pitchFamily="18" charset="0"/>
              </a:rPr>
              <a:t>permet au médecin ORL de vérifier la présence et le type de surdité. </a:t>
            </a:r>
            <a:r>
              <a:rPr lang="fr-FR" sz="1200" dirty="0" smtClean="0">
                <a:solidFill>
                  <a:srgbClr val="212529"/>
                </a:solidFill>
                <a:effectLst/>
                <a:latin typeface="Segoe UI" panose="020B0502040204020203" pitchFamily="34" charset="0"/>
                <a:ea typeface="Times New Roman" panose="02020603050405020304" pitchFamily="18" charset="0"/>
                <a:cs typeface="Times New Roman" panose="02020603050405020304" pitchFamily="18" charset="0"/>
              </a:rPr>
              <a:t>l'</a:t>
            </a:r>
            <a:r>
              <a:rPr lang="fr-FR" sz="1200" b="1" dirty="0" smtClean="0">
                <a:solidFill>
                  <a:srgbClr val="212529"/>
                </a:solidFill>
                <a:effectLst/>
                <a:latin typeface="Segoe UI" panose="020B0502040204020203" pitchFamily="34" charset="0"/>
                <a:ea typeface="Times New Roman" panose="02020603050405020304" pitchFamily="18" charset="0"/>
                <a:cs typeface="Times New Roman" panose="02020603050405020304" pitchFamily="18" charset="0"/>
              </a:rPr>
              <a:t>épreuve de Weber</a:t>
            </a:r>
            <a:r>
              <a:rPr lang="fr-FR" sz="1200" dirty="0" smtClean="0">
                <a:solidFill>
                  <a:srgbClr val="212529"/>
                </a:solidFill>
                <a:effectLst/>
                <a:latin typeface="Segoe UI" panose="020B0502040204020203" pitchFamily="34" charset="0"/>
                <a:ea typeface="Times New Roman" panose="02020603050405020304" pitchFamily="18" charset="0"/>
                <a:cs typeface="Times New Roman" panose="02020603050405020304" pitchFamily="18" charset="0"/>
              </a:rPr>
              <a:t>, le diapason frappé est placé sur le vertex (centre de la tête). Les vibrations de la tonalité du diapason sont transmises par l'os du crâne jusqu'à l'oreille interne et sont normalement perçues aussi fortement par les deux oreilles, le son se fait entendre au milieu de la tête. En cas de surdité de perception dans une oreille, le son est perçu plus fort dans l'oreille saine. En cas de surdité de transmission, le son est perçu plus fort dans l'oreille endommagée. Dans </a:t>
            </a:r>
            <a:r>
              <a:rPr lang="fr-FR" sz="1200" b="1" dirty="0" smtClean="0">
                <a:solidFill>
                  <a:srgbClr val="212529"/>
                </a:solidFill>
                <a:effectLst/>
                <a:latin typeface="Segoe UI" panose="020B0502040204020203" pitchFamily="34" charset="0"/>
                <a:ea typeface="Times New Roman" panose="02020603050405020304" pitchFamily="18" charset="0"/>
                <a:cs typeface="Times New Roman" panose="02020603050405020304" pitchFamily="18" charset="0"/>
              </a:rPr>
              <a:t>l'épreuve de </a:t>
            </a:r>
            <a:r>
              <a:rPr lang="fr-FR" sz="1200" b="1" dirty="0" err="1" smtClean="0">
                <a:solidFill>
                  <a:srgbClr val="212529"/>
                </a:solidFill>
                <a:effectLst/>
                <a:latin typeface="Segoe UI" panose="020B0502040204020203" pitchFamily="34" charset="0"/>
                <a:ea typeface="Times New Roman" panose="02020603050405020304" pitchFamily="18" charset="0"/>
                <a:cs typeface="Times New Roman" panose="02020603050405020304" pitchFamily="18" charset="0"/>
              </a:rPr>
              <a:t>Rinne</a:t>
            </a:r>
            <a:r>
              <a:rPr lang="fr-FR" sz="1200" dirty="0" smtClean="0">
                <a:solidFill>
                  <a:srgbClr val="212529"/>
                </a:solidFill>
                <a:effectLst/>
                <a:latin typeface="Segoe UI" panose="020B0502040204020203" pitchFamily="34" charset="0"/>
                <a:ea typeface="Times New Roman" panose="02020603050405020304" pitchFamily="18" charset="0"/>
                <a:cs typeface="Times New Roman" panose="02020603050405020304" pitchFamily="18" charset="0"/>
              </a:rPr>
              <a:t>, le diapason frappé est d'abord placé sur l'os directement derrière le pavillon de l’oreille, de sorte que la tonalité du diapason est également transmise par l'os dans l'oreille interne. Lorsque le patient n'entend plus le son, le diapason vibrant encore légèrement est maintenu directement devant l'oreille et le son peut encore être entendu dans l’oreille saine. Si le son n’est plus entendu, il s’agit d’une surdité de transmission.</a:t>
            </a:r>
            <a:endParaRPr lang="fr-FR"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77</a:t>
            </a:fld>
            <a:endParaRPr lang="fr-FR">
              <a:solidFill>
                <a:prstClr val="black"/>
              </a:solidFill>
            </a:endParaRPr>
          </a:p>
        </p:txBody>
      </p:sp>
    </p:spTree>
    <p:extLst>
      <p:ext uri="{BB962C8B-B14F-4D97-AF65-F5344CB8AC3E}">
        <p14:creationId xmlns:p14="http://schemas.microsoft.com/office/powerpoint/2010/main" val="2027067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fr-FR" sz="2800" b="0" i="0" u="none" strike="noStrike" kern="1200" cap="none" spc="0" normalizeH="0" baseline="0" noProof="0" dirty="0" smtClean="0">
                <a:ln>
                  <a:noFill/>
                </a:ln>
                <a:solidFill>
                  <a:srgbClr val="212529"/>
                </a:solidFill>
                <a:effectLst/>
                <a:uLnTx/>
                <a:uFillTx/>
                <a:latin typeface="Segoe UI" panose="020B0502040204020203" pitchFamily="34" charset="0"/>
                <a:ea typeface="Times New Roman" panose="02020603050405020304" pitchFamily="18" charset="0"/>
                <a:cs typeface="Times New Roman" panose="02020603050405020304" pitchFamily="18" charset="0"/>
              </a:rPr>
              <a:t>En neurologie, l’examen au diapason est utilisé pour tester la sensibilité aux vibrations en tant qu'indication de lésions nerveuses, ce qui est particulièrement important chez les patients atteints de diabète. </a:t>
            </a:r>
            <a:r>
              <a:rPr kumimoji="0" lang="fr-FR" sz="2600" b="0" i="0" u="none" strike="noStrike" kern="1200" cap="none" spc="0" normalizeH="0" baseline="0" noProof="0" dirty="0" smtClean="0">
                <a:ln>
                  <a:noFill/>
                </a:ln>
                <a:solidFill>
                  <a:srgbClr val="212529"/>
                </a:solidFill>
                <a:effectLst/>
                <a:uLnTx/>
                <a:uFillTx/>
                <a:latin typeface="Segoe UI" panose="020B0502040204020203" pitchFamily="34" charset="0"/>
                <a:ea typeface="Times New Roman" panose="02020603050405020304" pitchFamily="18" charset="0"/>
                <a:cs typeface="Times New Roman" panose="02020603050405020304" pitchFamily="18" charset="0"/>
              </a:rPr>
              <a:t>La sensibilité à la vibration est examinée en plaçant le diapason vibrant sur différentes parties du pied (malléole interne, malléole externe, base du gros orteil, pointe du gros orteil) et sur le poignet pour comparaison. Le patient indique le moment précis où la vibration décroissante n'est plus perceptible. À ce moment, le médecin lit l'intensité de la vibration sur une échelle placée aux extrémités du diapason. L’examen au diapason doit être effectué une fois par an pour les diabétiques.</a:t>
            </a:r>
            <a:endPar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endParaRPr kumimoji="0" lang="fr-FR" sz="24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solidFill>
                  <a:prstClr val="black"/>
                </a:solidFill>
              </a:rPr>
              <a:pPr/>
              <a:t>78</a:t>
            </a:fld>
            <a:endParaRPr lang="fr-FR">
              <a:solidFill>
                <a:prstClr val="black"/>
              </a:solidFill>
            </a:endParaRPr>
          </a:p>
        </p:txBody>
      </p:sp>
    </p:spTree>
    <p:extLst>
      <p:ext uri="{BB962C8B-B14F-4D97-AF65-F5344CB8AC3E}">
        <p14:creationId xmlns:p14="http://schemas.microsoft.com/office/powerpoint/2010/main" val="1988209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Leur abolition témoigne </a:t>
            </a:r>
            <a:r>
              <a:rPr kumimoji="0" lang="fr-FR" sz="22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tjs</a:t>
            </a:r>
            <a:r>
              <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d’une lésion sur la voie pyramidale.</a:t>
            </a:r>
          </a:p>
          <a:p>
            <a:r>
              <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la stimulation superficielle de la paroi abdominale à l’aide d’une pointe mousse , dans un mouvement rapide allant de l’extérieur vers l’ombilic et à 3 niveaux : le long de la ligne horizontale passant par l’ombilic,  2-3 cm au dessus et 2-3 cm au dessous entraine la </a:t>
            </a:r>
            <a:r>
              <a:rPr lang="fr-FR" dirty="0" smtClean="0"/>
              <a:t>Contraction</a:t>
            </a:r>
            <a:r>
              <a:rPr lang="fr-FR" baseline="0" dirty="0" smtClean="0"/>
              <a:t> du muscle droit de l’abdomen responsable d’un petit mouvement de l’ombilic vers le côté stimulé. Les RCA sont abolis en cas de syndrome pyramidal. </a:t>
            </a:r>
          </a:p>
          <a:p>
            <a:pPr marL="228600" marR="0" lvl="0" indent="-228600" algn="l"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fr-FR" sz="2000" b="0" i="0" u="none" strike="noStrike" kern="1200" cap="none" spc="0" normalizeH="0" baseline="0" noProof="0" dirty="0" smtClean="0">
                <a:ln>
                  <a:noFill/>
                </a:ln>
                <a:solidFill>
                  <a:srgbClr val="4472C4"/>
                </a:solidFill>
                <a:effectLst/>
                <a:uLnTx/>
                <a:uFillTx/>
                <a:latin typeface="Calibri" panose="020F0502020204030204" pitchFamily="34" charset="0"/>
                <a:ea typeface="Calibri" panose="020F0502020204030204" pitchFamily="34" charset="0"/>
                <a:cs typeface="Times New Roman" panose="02020603050405020304" pitchFamily="18" charset="0"/>
              </a:rPr>
              <a:t>Les reflexes de défenses et d’automatisme médullaire: la réponse motrice observée est un triple retrait en flexion du membre inférieur. Ils sont obtenus par des stimulations diverses: piqûres, </a:t>
            </a:r>
            <a:r>
              <a:rPr kumimoji="0" lang="fr-FR" sz="2000" b="0" i="0" u="none" strike="noStrike" kern="1200" cap="none" spc="0" normalizeH="0" baseline="0" noProof="0" dirty="0" err="1" smtClean="0">
                <a:ln>
                  <a:noFill/>
                </a:ln>
                <a:solidFill>
                  <a:srgbClr val="4472C4"/>
                </a:solidFill>
                <a:effectLst/>
                <a:uLnTx/>
                <a:uFillTx/>
                <a:latin typeface="Calibri" panose="020F0502020204030204" pitchFamily="34" charset="0"/>
                <a:ea typeface="Calibri" panose="020F0502020204030204" pitchFamily="34" charset="0"/>
                <a:cs typeface="Times New Roman" panose="02020603050405020304" pitchFamily="18" charset="0"/>
              </a:rPr>
              <a:t>pincementau</a:t>
            </a:r>
            <a:r>
              <a:rPr kumimoji="0" lang="fr-FR" sz="2000" b="0" i="0" u="none" strike="noStrike" kern="1200" cap="none" spc="0" normalizeH="0" baseline="0" noProof="0" dirty="0" smtClean="0">
                <a:ln>
                  <a:noFill/>
                </a:ln>
                <a:solidFill>
                  <a:srgbClr val="4472C4"/>
                </a:solidFill>
                <a:effectLst/>
                <a:uLnTx/>
                <a:uFillTx/>
                <a:latin typeface="Calibri" panose="020F0502020204030204" pitchFamily="34" charset="0"/>
                <a:ea typeface="Calibri" panose="020F0502020204030204" pitchFamily="34" charset="0"/>
                <a:cs typeface="Times New Roman" panose="02020603050405020304" pitchFamily="18" charset="0"/>
              </a:rPr>
              <a:t> niveau du dos du pied etc.</a:t>
            </a:r>
          </a:p>
          <a:p>
            <a:pPr marL="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endParaRPr kumimoji="0" lang="fr-FR" sz="20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81</a:t>
            </a:fld>
            <a:endParaRPr lang="fr-FR"/>
          </a:p>
        </p:txBody>
      </p:sp>
    </p:spTree>
    <p:extLst>
      <p:ext uri="{BB962C8B-B14F-4D97-AF65-F5344CB8AC3E}">
        <p14:creationId xmlns:p14="http://schemas.microsoft.com/office/powerpoint/2010/main" val="274078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25</a:t>
            </a:fld>
            <a:endParaRPr lang="fr-FR"/>
          </a:p>
        </p:txBody>
      </p:sp>
    </p:spTree>
    <p:extLst>
      <p:ext uri="{BB962C8B-B14F-4D97-AF65-F5344CB8AC3E}">
        <p14:creationId xmlns:p14="http://schemas.microsoft.com/office/powerpoint/2010/main" val="1965722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signe de Babinski occupe une place fondamentale dans la </a:t>
            </a:r>
            <a:r>
              <a:rPr lang="fr-FR" dirty="0" err="1" smtClean="0"/>
              <a:t>mee</a:t>
            </a:r>
            <a:r>
              <a:rPr lang="fr-FR" dirty="0" smtClean="0"/>
              <a:t> d’un </a:t>
            </a:r>
            <a:r>
              <a:rPr lang="fr-FR" dirty="0" err="1" smtClean="0"/>
              <a:t>sd</a:t>
            </a:r>
            <a:r>
              <a:rPr lang="fr-FR" dirty="0" smtClean="0"/>
              <a:t> pyramidal: ce signe est positif lorsque la stimulation cutanée plantaire entraine une extension lente et majestueuse du gros orteil alors que les autres orteils s’</a:t>
            </a:r>
            <a:r>
              <a:rPr lang="fr-FR" dirty="0" err="1" smtClean="0"/>
              <a:t>équartent</a:t>
            </a:r>
            <a:r>
              <a:rPr lang="fr-FR" dirty="0" smtClean="0"/>
              <a:t> en éventail.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82</a:t>
            </a:fld>
            <a:endParaRPr lang="fr-FR"/>
          </a:p>
        </p:txBody>
      </p:sp>
    </p:spTree>
    <p:extLst>
      <p:ext uri="{BB962C8B-B14F-4D97-AF65-F5344CB8AC3E}">
        <p14:creationId xmlns:p14="http://schemas.microsoft.com/office/powerpoint/2010/main" val="2664124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83</a:t>
            </a:fld>
            <a:endParaRPr lang="fr-FR"/>
          </a:p>
        </p:txBody>
      </p:sp>
    </p:spTree>
    <p:extLst>
      <p:ext uri="{BB962C8B-B14F-4D97-AF65-F5344CB8AC3E}">
        <p14:creationId xmlns:p14="http://schemas.microsoft.com/office/powerpoint/2010/main" val="1530718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II et le IV sort du mésencéphale, le V et le VI de</a:t>
            </a:r>
            <a:r>
              <a:rPr lang="fr-FR" baseline="0" dirty="0" smtClean="0"/>
              <a:t> la protubérance, le VII, VIII, IX, X, XI, XII du bulbe</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84</a:t>
            </a:fld>
            <a:endParaRPr lang="fr-FR"/>
          </a:p>
        </p:txBody>
      </p:sp>
    </p:spTree>
    <p:extLst>
      <p:ext uri="{BB962C8B-B14F-4D97-AF65-F5344CB8AC3E}">
        <p14:creationId xmlns:p14="http://schemas.microsoft.com/office/powerpoint/2010/main" val="1531238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Amaurose</a:t>
            </a:r>
            <a:r>
              <a:rPr lang="fr-FR" baseline="0" dirty="0" smtClean="0"/>
              <a:t> (abolition de la vision d’un </a:t>
            </a:r>
            <a:r>
              <a:rPr lang="fr-FR" baseline="0" dirty="0" err="1" smtClean="0"/>
              <a:t>oeil</a:t>
            </a:r>
            <a:r>
              <a:rPr lang="fr-FR" baseline="0" dirty="0" smtClean="0"/>
              <a:t>), scotome: lacune du champ visuel qui est lié à une atteinte d’un faisceau musculaire, l’hémianopsie: perte de la vision dans un moitié du champ visuel</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87</a:t>
            </a:fld>
            <a:endParaRPr lang="fr-FR"/>
          </a:p>
        </p:txBody>
      </p:sp>
    </p:spTree>
    <p:extLst>
      <p:ext uri="{BB962C8B-B14F-4D97-AF65-F5344CB8AC3E}">
        <p14:creationId xmlns:p14="http://schemas.microsoft.com/office/powerpoint/2010/main" val="378330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Nerf mixte:</a:t>
            </a:r>
            <a:r>
              <a:rPr lang="fr-FR" baseline="0" dirty="0" smtClean="0"/>
              <a:t> moteur (masticateurs, </a:t>
            </a:r>
            <a:r>
              <a:rPr lang="fr-FR" baseline="0" dirty="0" err="1" smtClean="0"/>
              <a:t>ptérygoidiens,digastrique</a:t>
            </a:r>
            <a:r>
              <a:rPr lang="fr-FR" baseline="0" dirty="0" smtClean="0"/>
              <a:t>), et sensitif ( face, cornée, muqueuses nasales et buccales)</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90</a:t>
            </a:fld>
            <a:endParaRPr lang="fr-FR"/>
          </a:p>
        </p:txBody>
      </p:sp>
    </p:spTree>
    <p:extLst>
      <p:ext uri="{BB962C8B-B14F-4D97-AF65-F5344CB8AC3E}">
        <p14:creationId xmlns:p14="http://schemas.microsoft.com/office/powerpoint/2010/main" val="898056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lang="fr-FR" dirty="0" smtClean="0"/>
              <a:t>Essentiellement moteur innervant les muscles de la face et les orbiculaires</a:t>
            </a:r>
            <a:r>
              <a:rPr lang="fr-FR" baseline="0" dirty="0" smtClean="0"/>
              <a:t> des yeux et de la bouche. </a:t>
            </a:r>
            <a:r>
              <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Asymétrie du visage, du coté de la paralysie l’hémiface est atone, l’œil reste ouvert, (signe de </a:t>
            </a:r>
            <a:r>
              <a:rPr kumimoji="0" lang="fr-FR" sz="22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charles</a:t>
            </a:r>
            <a:r>
              <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fr-FR" sz="2200" b="0" i="0" u="none" strike="noStrike" kern="1200" cap="none" spc="0" normalizeH="0" baseline="0" noProof="0" dirty="0" err="1"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bell</a:t>
            </a:r>
            <a:r>
              <a:rPr kumimoji="0" lang="fr-FR" sz="2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les rides sont effacés, lors de la mimique la bouche est déviée du côté sain.</a:t>
            </a:r>
            <a:endParaRPr lang="fr-FR" baseline="0" dirty="0" smtClean="0"/>
          </a:p>
          <a:p>
            <a:r>
              <a:rPr lang="fr-FR" baseline="0" dirty="0" smtClean="0"/>
              <a:t>Le rôle sensitif est très accessoire assuré par le nerf VII bis ou intermédiaire de </a:t>
            </a:r>
            <a:r>
              <a:rPr lang="fr-FR" baseline="0" dirty="0" err="1" smtClean="0"/>
              <a:t>Wrisberg</a:t>
            </a:r>
            <a:r>
              <a:rPr lang="fr-FR" baseline="0" dirty="0" smtClean="0"/>
              <a:t>.  L’ atteinte du VII bis entraine des douleurs </a:t>
            </a:r>
            <a:r>
              <a:rPr lang="fr-FR" baseline="0" dirty="0" err="1" smtClean="0"/>
              <a:t>mastoidiennes</a:t>
            </a:r>
            <a:r>
              <a:rPr lang="fr-FR" baseline="0" dirty="0" smtClean="0"/>
              <a:t>, otalgies, hyperesthésie acoustique, abolition de la sensibilité gustative sur les 2/3 antérieure de la langue, anesthésie cutanée au niveau de la conque de l’oreille et du conduit auditif externe (zone de Ramsay-Hunt).</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91</a:t>
            </a:fld>
            <a:endParaRPr lang="fr-FR"/>
          </a:p>
        </p:txBody>
      </p:sp>
    </p:spTree>
    <p:extLst>
      <p:ext uri="{BB962C8B-B14F-4D97-AF65-F5344CB8AC3E}">
        <p14:creationId xmlns:p14="http://schemas.microsoft.com/office/powerpoint/2010/main" val="1828110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test de l’horloge ne sert pas à juger de la mémoire, mais c’est un moyen simple et rapide d’apprécier notamment les atteintes </a:t>
            </a:r>
            <a:r>
              <a:rPr lang="fr-FR" dirty="0" err="1" smtClean="0"/>
              <a:t>visuo</a:t>
            </a:r>
            <a:r>
              <a:rPr lang="fr-FR" dirty="0" smtClean="0"/>
              <a:t>-spatiales et les fonctions exécutives. Le test de l’horloge est riche en renseignements, puisque sa réalisation implique plusieurs fonctions cognitives. Son administration consiste à demander au patient de dessiner une horloge sur une feuille blanche, et d’indiquer une heure précise généralement 11h</a:t>
            </a:r>
            <a:r>
              <a:rPr lang="fr-FR" baseline="0" dirty="0" smtClean="0"/>
              <a:t> 10 min</a:t>
            </a:r>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97</a:t>
            </a:fld>
            <a:endParaRPr lang="fr-FR"/>
          </a:p>
        </p:txBody>
      </p:sp>
    </p:spTree>
    <p:extLst>
      <p:ext uri="{BB962C8B-B14F-4D97-AF65-F5344CB8AC3E}">
        <p14:creationId xmlns:p14="http://schemas.microsoft.com/office/powerpoint/2010/main" val="1504231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dépression peut faire le lit d’une démence,</a:t>
            </a:r>
            <a:r>
              <a:rPr lang="fr-FR" baseline="0" dirty="0" smtClean="0"/>
              <a:t> peut entrainer une dénutrition….. spirale</a:t>
            </a:r>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98</a:t>
            </a:fld>
            <a:endParaRPr lang="fr-FR"/>
          </a:p>
        </p:txBody>
      </p:sp>
    </p:spTree>
    <p:extLst>
      <p:ext uri="{BB962C8B-B14F-4D97-AF65-F5344CB8AC3E}">
        <p14:creationId xmlns:p14="http://schemas.microsoft.com/office/powerpoint/2010/main" val="383392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bilirubine est un pigment issu de la dégradation des globules rouges du fait d’un processus normale appelé</a:t>
            </a:r>
            <a:r>
              <a:rPr lang="fr-FR" baseline="0" dirty="0" smtClean="0"/>
              <a:t> hémolyse; il est présent dans le sang et l’ensemble des tissus. Comme elle est toxique pour le cerveau elle doit être évacuée hors de l’organisme, elle est véhiculée dans le sang par des protéines d’albumine puis elle s’introduit dans les hépatocytes où une molécule dérivée du glucose (acide </a:t>
            </a:r>
            <a:r>
              <a:rPr lang="fr-FR" baseline="0" dirty="0" err="1" smtClean="0"/>
              <a:t>glucuronique</a:t>
            </a:r>
            <a:r>
              <a:rPr lang="fr-FR" baseline="0" dirty="0" smtClean="0"/>
              <a:t>) lui est associée. Ainsi équipée, cette bilirubine dite conjuguée passe dans la vésicule biliaire mélangée à la bile, puis est acheminée vers l’intestin grêle (</a:t>
            </a:r>
            <a:r>
              <a:rPr lang="fr-FR" baseline="0" dirty="0" err="1" smtClean="0"/>
              <a:t>duodenum</a:t>
            </a:r>
            <a:r>
              <a:rPr lang="fr-FR" baseline="0" dirty="0" smtClean="0"/>
              <a:t>) via le canal hépatique puis le canal cholédoque. Dans l’</a:t>
            </a:r>
            <a:r>
              <a:rPr lang="fr-FR" baseline="0" dirty="0" err="1" smtClean="0"/>
              <a:t>intestiin</a:t>
            </a:r>
            <a:r>
              <a:rPr lang="fr-FR" baseline="0" dirty="0" smtClean="0"/>
              <a:t>, les bactéries de la flore digestive transforment la bilirubine en un autre composé la </a:t>
            </a:r>
            <a:r>
              <a:rPr lang="fr-FR" baseline="0" dirty="0" err="1" smtClean="0"/>
              <a:t>stécobiline</a:t>
            </a:r>
            <a:r>
              <a:rPr lang="fr-FR" baseline="0" dirty="0" smtClean="0"/>
              <a:t>. Ce pigment brun confère aux selles leur couleurs habituellement marrons.   </a:t>
            </a:r>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31</a:t>
            </a:fld>
            <a:endParaRPr lang="fr-FR"/>
          </a:p>
        </p:txBody>
      </p:sp>
    </p:spTree>
    <p:extLst>
      <p:ext uri="{BB962C8B-B14F-4D97-AF65-F5344CB8AC3E}">
        <p14:creationId xmlns:p14="http://schemas.microsoft.com/office/powerpoint/2010/main" val="327063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Ictère à bilirubine libre:</a:t>
            </a:r>
            <a:r>
              <a:rPr lang="fr-FR" baseline="0" dirty="0" smtClean="0"/>
              <a:t> indirecte: non conjuguée: est du à un </a:t>
            </a:r>
            <a:r>
              <a:rPr lang="fr-FR" baseline="0" dirty="0" err="1" smtClean="0"/>
              <a:t>excés</a:t>
            </a:r>
            <a:r>
              <a:rPr lang="fr-FR" baseline="0" dirty="0" smtClean="0"/>
              <a:t> de production de bilirubine du fait d’une destruction excessive de hématies (anémie hémolytique), urines jaunes claires</a:t>
            </a:r>
          </a:p>
          <a:p>
            <a:r>
              <a:rPr lang="fr-FR" baseline="0" dirty="0" smtClean="0"/>
              <a:t>ictère à bilirubine conjuguée: directe: ictère </a:t>
            </a:r>
            <a:r>
              <a:rPr lang="fr-FR" baseline="0" dirty="0" err="1" smtClean="0"/>
              <a:t>cholestatique</a:t>
            </a:r>
            <a:r>
              <a:rPr lang="fr-FR" baseline="0" dirty="0" smtClean="0"/>
              <a:t>: anomalie dans la sécrétion de la bile qui ne peut être évacuée dans l’intestin (du soit à une obstruction des voies bilitères de gros calibre, soit à une maladie du foie qui limite le passage de la bilirubine conjuguée dans la bile «  ictères hépatiques » ), les selles sont alors décolorées et les urines marrons foncées si l’obstacle est complet , peut s’accompagner de prurit.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32</a:t>
            </a:fld>
            <a:endParaRPr lang="fr-FR"/>
          </a:p>
        </p:txBody>
      </p:sp>
    </p:spTree>
    <p:extLst>
      <p:ext uri="{BB962C8B-B14F-4D97-AF65-F5344CB8AC3E}">
        <p14:creationId xmlns:p14="http://schemas.microsoft.com/office/powerpoint/2010/main" val="420735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Patient allongé en décubitus dorsal,</a:t>
            </a:r>
            <a:r>
              <a:rPr lang="fr-FR" baseline="0" dirty="0" smtClean="0"/>
              <a:t> jambe fléchie, le bord inférieur de la rate est recherché depuis la fosse iliaque gauche en remontant vers le rebord costal, vient toucher la pulpe des doigts. </a:t>
            </a:r>
          </a:p>
          <a:p>
            <a:r>
              <a:rPr lang="fr-FR" baseline="0" smtClean="0"/>
              <a:t>Une rate normale n’est </a:t>
            </a:r>
            <a:r>
              <a:rPr lang="fr-FR" baseline="0" dirty="0" smtClean="0"/>
              <a:t>pas palpable.</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35</a:t>
            </a:fld>
            <a:endParaRPr lang="fr-FR"/>
          </a:p>
        </p:txBody>
      </p:sp>
    </p:spTree>
    <p:extLst>
      <p:ext uri="{BB962C8B-B14F-4D97-AF65-F5344CB8AC3E}">
        <p14:creationId xmlns:p14="http://schemas.microsoft.com/office/powerpoint/2010/main" val="344325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 troisième secteur correspond à un compartiment liquidien</a:t>
            </a:r>
            <a:r>
              <a:rPr lang="fr-FR" baseline="0" dirty="0" smtClean="0"/>
              <a:t> qui se forme </a:t>
            </a:r>
            <a:r>
              <a:rPr lang="fr-FR" baseline="0" dirty="0" err="1" smtClean="0"/>
              <a:t>svt</a:t>
            </a:r>
            <a:r>
              <a:rPr lang="fr-FR" baseline="0" dirty="0" smtClean="0"/>
              <a:t> brutalement au dépens du compartiment extracellulaire et qui n’est pas en équilibre avec ce dernier. l’accumulation de liquide dans l’abdomen est appelée ascite. Espace compris entre le péritoine pariétal (membrane qui tapisse les parois de l’abdomen et du bassin) et le péritoine viscéral ( membrane qui recouvre et soutient la plupart des organes dans l’abdomen). </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36</a:t>
            </a:fld>
            <a:endParaRPr lang="fr-FR"/>
          </a:p>
        </p:txBody>
      </p:sp>
    </p:spTree>
    <p:extLst>
      <p:ext uri="{BB962C8B-B14F-4D97-AF65-F5344CB8AC3E}">
        <p14:creationId xmlns:p14="http://schemas.microsoft.com/office/powerpoint/2010/main" val="32326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5 types de marches</a:t>
            </a:r>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39</a:t>
            </a:fld>
            <a:endParaRPr lang="fr-FR"/>
          </a:p>
        </p:txBody>
      </p:sp>
    </p:spTree>
    <p:extLst>
      <p:ext uri="{BB962C8B-B14F-4D97-AF65-F5344CB8AC3E}">
        <p14:creationId xmlns:p14="http://schemas.microsoft.com/office/powerpoint/2010/main" val="215417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923E940-0A2D-44A8-BA62-7871AFAEC97C}" type="slidenum">
              <a:rPr lang="fr-FR" smtClean="0"/>
              <a:t>40</a:t>
            </a:fld>
            <a:endParaRPr lang="fr-FR"/>
          </a:p>
        </p:txBody>
      </p:sp>
    </p:spTree>
    <p:extLst>
      <p:ext uri="{BB962C8B-B14F-4D97-AF65-F5344CB8AC3E}">
        <p14:creationId xmlns:p14="http://schemas.microsoft.com/office/powerpoint/2010/main" val="42745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37D40D6C-4D1B-4B0F-97D5-07ECA1D28ECD}" type="datetimeFigureOut">
              <a:rPr lang="fr-FR" smtClean="0"/>
              <a:t>30/05/2022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190706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7D40D6C-4D1B-4B0F-97D5-07ECA1D28ECD}" type="datetimeFigureOut">
              <a:rPr lang="fr-FR" smtClean="0"/>
              <a:t>30/05/2022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984968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7D40D6C-4D1B-4B0F-97D5-07ECA1D28ECD}" type="datetimeFigureOut">
              <a:rPr lang="fr-FR" smtClean="0"/>
              <a:t>30/05/2022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859395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9AADF108-F3C9-4784-A7D7-2F1981460B16}"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B4196F08-2839-442D-B8AF-E6076F6F0670}" type="slidenum">
              <a:rPr lang="fr-FR" altLang="fr-FR"/>
              <a:pPr/>
              <a:t>‹N°›</a:t>
            </a:fld>
            <a:endParaRPr lang="fr-FR" altLang="fr-FR"/>
          </a:p>
        </p:txBody>
      </p:sp>
    </p:spTree>
    <p:extLst>
      <p:ext uri="{BB962C8B-B14F-4D97-AF65-F5344CB8AC3E}">
        <p14:creationId xmlns:p14="http://schemas.microsoft.com/office/powerpoint/2010/main" val="2828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A8968870-C30F-470D-B4F7-269A464FB75C}"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3D99DEDC-EC78-45DA-8AC0-E7D991298D64}" type="slidenum">
              <a:rPr lang="fr-FR" altLang="fr-FR"/>
              <a:pPr/>
              <a:t>‹N°›</a:t>
            </a:fld>
            <a:endParaRPr lang="fr-FR" altLang="fr-FR"/>
          </a:p>
        </p:txBody>
      </p:sp>
    </p:spTree>
    <p:extLst>
      <p:ext uri="{BB962C8B-B14F-4D97-AF65-F5344CB8AC3E}">
        <p14:creationId xmlns:p14="http://schemas.microsoft.com/office/powerpoint/2010/main" val="920113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712DE760-F1BF-4C89-BD1C-8146BD443075}"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AE4E5553-193A-428B-BFD0-BD0EB869F3CD}" type="slidenum">
              <a:rPr lang="fr-FR" altLang="fr-FR"/>
              <a:pPr/>
              <a:t>‹N°›</a:t>
            </a:fld>
            <a:endParaRPr lang="fr-FR" altLang="fr-FR"/>
          </a:p>
        </p:txBody>
      </p:sp>
    </p:spTree>
    <p:extLst>
      <p:ext uri="{BB962C8B-B14F-4D97-AF65-F5344CB8AC3E}">
        <p14:creationId xmlns:p14="http://schemas.microsoft.com/office/powerpoint/2010/main" val="31721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1DB584E1-0517-4B16-9603-34451602EA4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490E47C6-5F7B-452D-9AA6-A2DB42C4E283}" type="slidenum">
              <a:rPr lang="fr-FR" altLang="fr-FR"/>
              <a:pPr/>
              <a:t>‹N°›</a:t>
            </a:fld>
            <a:endParaRPr lang="fr-FR" altLang="fr-FR"/>
          </a:p>
        </p:txBody>
      </p:sp>
    </p:spTree>
    <p:extLst>
      <p:ext uri="{BB962C8B-B14F-4D97-AF65-F5344CB8AC3E}">
        <p14:creationId xmlns:p14="http://schemas.microsoft.com/office/powerpoint/2010/main" val="393356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68C058BD-EA42-43DF-A681-5B996261CC25}" type="datetime1">
              <a:rPr lang="fr-FR">
                <a:solidFill>
                  <a:prstClr val="black">
                    <a:tint val="75000"/>
                  </a:prstClr>
                </a:solidFill>
              </a:rPr>
              <a:pPr>
                <a:defRPr/>
              </a:pPr>
              <a:t>30/05/2022</a:t>
            </a:fld>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9" name="Espace réservé du numéro de diapositive 5"/>
          <p:cNvSpPr>
            <a:spLocks noGrp="1"/>
          </p:cNvSpPr>
          <p:nvPr>
            <p:ph type="sldNum" sz="quarter" idx="12"/>
          </p:nvPr>
        </p:nvSpPr>
        <p:spPr/>
        <p:txBody>
          <a:bodyPr/>
          <a:lstStyle>
            <a:lvl1pPr>
              <a:defRPr/>
            </a:lvl1pPr>
          </a:lstStyle>
          <a:p>
            <a:fld id="{5012C609-7C66-4C8B-A3E6-16D96E081742}" type="slidenum">
              <a:rPr lang="fr-FR" altLang="fr-FR"/>
              <a:pPr/>
              <a:t>‹N°›</a:t>
            </a:fld>
            <a:endParaRPr lang="fr-FR" altLang="fr-FR"/>
          </a:p>
        </p:txBody>
      </p:sp>
    </p:spTree>
    <p:extLst>
      <p:ext uri="{BB962C8B-B14F-4D97-AF65-F5344CB8AC3E}">
        <p14:creationId xmlns:p14="http://schemas.microsoft.com/office/powerpoint/2010/main" val="2873401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A9E7B8D2-29F7-4681-8A39-01673221903E}" type="datetime1">
              <a:rPr lang="fr-FR">
                <a:solidFill>
                  <a:prstClr val="black">
                    <a:tint val="75000"/>
                  </a:prstClr>
                </a:solidFill>
              </a:rPr>
              <a:pPr>
                <a:defRPr/>
              </a:pPr>
              <a:t>30/05/2022</a:t>
            </a:fld>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5" name="Espace réservé du numéro de diapositive 5"/>
          <p:cNvSpPr>
            <a:spLocks noGrp="1"/>
          </p:cNvSpPr>
          <p:nvPr>
            <p:ph type="sldNum" sz="quarter" idx="12"/>
          </p:nvPr>
        </p:nvSpPr>
        <p:spPr/>
        <p:txBody>
          <a:bodyPr/>
          <a:lstStyle>
            <a:lvl1pPr>
              <a:defRPr/>
            </a:lvl1pPr>
          </a:lstStyle>
          <a:p>
            <a:fld id="{E35AF415-9AD0-4A64-81CA-55F6E8D5D007}" type="slidenum">
              <a:rPr lang="fr-FR" altLang="fr-FR"/>
              <a:pPr/>
              <a:t>‹N°›</a:t>
            </a:fld>
            <a:endParaRPr lang="fr-FR" altLang="fr-FR"/>
          </a:p>
        </p:txBody>
      </p:sp>
    </p:spTree>
    <p:extLst>
      <p:ext uri="{BB962C8B-B14F-4D97-AF65-F5344CB8AC3E}">
        <p14:creationId xmlns:p14="http://schemas.microsoft.com/office/powerpoint/2010/main" val="2510307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62553018-93B1-4442-9896-AE614A7ED612}" type="datetime1">
              <a:rPr lang="fr-FR">
                <a:solidFill>
                  <a:prstClr val="black">
                    <a:tint val="75000"/>
                  </a:prstClr>
                </a:solidFill>
              </a:rPr>
              <a:pPr>
                <a:defRPr/>
              </a:pPr>
              <a:t>30/05/2022</a:t>
            </a:fld>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4" name="Espace réservé du numéro de diapositive 5"/>
          <p:cNvSpPr>
            <a:spLocks noGrp="1"/>
          </p:cNvSpPr>
          <p:nvPr>
            <p:ph type="sldNum" sz="quarter" idx="12"/>
          </p:nvPr>
        </p:nvSpPr>
        <p:spPr/>
        <p:txBody>
          <a:bodyPr/>
          <a:lstStyle>
            <a:lvl1pPr>
              <a:defRPr/>
            </a:lvl1pPr>
          </a:lstStyle>
          <a:p>
            <a:fld id="{593D65EA-C68A-4561-B123-475B8B8F84A3}" type="slidenum">
              <a:rPr lang="fr-FR" altLang="fr-FR"/>
              <a:pPr/>
              <a:t>‹N°›</a:t>
            </a:fld>
            <a:endParaRPr lang="fr-FR" altLang="fr-FR"/>
          </a:p>
        </p:txBody>
      </p:sp>
    </p:spTree>
    <p:extLst>
      <p:ext uri="{BB962C8B-B14F-4D97-AF65-F5344CB8AC3E}">
        <p14:creationId xmlns:p14="http://schemas.microsoft.com/office/powerpoint/2010/main" val="2945466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8201E298-FC6B-44C1-A17C-D225C4D3D41C}"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E44D15A0-834B-4EC9-A9AA-AE930EEC1030}" type="slidenum">
              <a:rPr lang="fr-FR" altLang="fr-FR"/>
              <a:pPr/>
              <a:t>‹N°›</a:t>
            </a:fld>
            <a:endParaRPr lang="fr-FR" altLang="fr-FR"/>
          </a:p>
        </p:txBody>
      </p:sp>
    </p:spTree>
    <p:extLst>
      <p:ext uri="{BB962C8B-B14F-4D97-AF65-F5344CB8AC3E}">
        <p14:creationId xmlns:p14="http://schemas.microsoft.com/office/powerpoint/2010/main" val="911835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7D40D6C-4D1B-4B0F-97D5-07ECA1D28ECD}" type="datetimeFigureOut">
              <a:rPr lang="fr-FR" smtClean="0"/>
              <a:t>30/05/2022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1386364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B5823C5D-8AF8-4EF3-9F9B-7E8C4F586D3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1E81CE73-2951-428E-BA9D-CBB5682F7DBA}" type="slidenum">
              <a:rPr lang="fr-FR" altLang="fr-FR"/>
              <a:pPr/>
              <a:t>‹N°›</a:t>
            </a:fld>
            <a:endParaRPr lang="fr-FR" altLang="fr-FR"/>
          </a:p>
        </p:txBody>
      </p:sp>
    </p:spTree>
    <p:extLst>
      <p:ext uri="{BB962C8B-B14F-4D97-AF65-F5344CB8AC3E}">
        <p14:creationId xmlns:p14="http://schemas.microsoft.com/office/powerpoint/2010/main" val="2121509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CBF6564C-1BFD-4A5C-87CE-678B0A168F5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5D34D18C-1365-40A9-891D-B09E0D1A7B02}" type="slidenum">
              <a:rPr lang="fr-FR" altLang="fr-FR"/>
              <a:pPr/>
              <a:t>‹N°›</a:t>
            </a:fld>
            <a:endParaRPr lang="fr-FR" altLang="fr-FR"/>
          </a:p>
        </p:txBody>
      </p:sp>
    </p:spTree>
    <p:extLst>
      <p:ext uri="{BB962C8B-B14F-4D97-AF65-F5344CB8AC3E}">
        <p14:creationId xmlns:p14="http://schemas.microsoft.com/office/powerpoint/2010/main" val="3792751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501F1A22-6F1C-4D24-B546-FA9C859DAE74}"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1D1403EA-BF47-4D3C-A5A7-080977BA0B63}" type="slidenum">
              <a:rPr lang="fr-FR" altLang="fr-FR"/>
              <a:pPr/>
              <a:t>‹N°›</a:t>
            </a:fld>
            <a:endParaRPr lang="fr-FR" altLang="fr-FR"/>
          </a:p>
        </p:txBody>
      </p:sp>
    </p:spTree>
    <p:extLst>
      <p:ext uri="{BB962C8B-B14F-4D97-AF65-F5344CB8AC3E}">
        <p14:creationId xmlns:p14="http://schemas.microsoft.com/office/powerpoint/2010/main" val="1769195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609600" y="1600201"/>
            <a:ext cx="10972800" cy="4525963"/>
          </a:xfrm>
        </p:spPr>
        <p:txBody>
          <a:bodyPr/>
          <a:lstStyle/>
          <a:p>
            <a:pPr lvl="0"/>
            <a:endParaRPr lang="fr-FR" noProof="0" smtClean="0"/>
          </a:p>
        </p:txBody>
      </p:sp>
      <p:sp>
        <p:nvSpPr>
          <p:cNvPr id="4" name="Espace réservé de la date 3"/>
          <p:cNvSpPr>
            <a:spLocks noGrp="1"/>
          </p:cNvSpPr>
          <p:nvPr>
            <p:ph type="dt" sz="half" idx="10"/>
          </p:nvPr>
        </p:nvSpPr>
        <p:spPr/>
        <p:txBody>
          <a:bodyPr/>
          <a:lstStyle>
            <a:lvl1pPr>
              <a:defRPr/>
            </a:lvl1pPr>
          </a:lstStyle>
          <a:p>
            <a:pPr>
              <a:defRPr/>
            </a:pPr>
            <a:fld id="{9AEF755C-440E-467A-8EF5-A300FBE58D2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C3D9D527-088C-456C-9D95-B7A91618F4D3}" type="slidenum">
              <a:rPr lang="fr-FR" altLang="fr-FR"/>
              <a:pPr/>
              <a:t>‹N°›</a:t>
            </a:fld>
            <a:endParaRPr lang="fr-FR" altLang="fr-FR"/>
          </a:p>
        </p:txBody>
      </p:sp>
    </p:spTree>
    <p:extLst>
      <p:ext uri="{BB962C8B-B14F-4D97-AF65-F5344CB8AC3E}">
        <p14:creationId xmlns:p14="http://schemas.microsoft.com/office/powerpoint/2010/main" val="27473076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9AADF108-F3C9-4784-A7D7-2F1981460B16}"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B4196F08-2839-442D-B8AF-E6076F6F0670}" type="slidenum">
              <a:rPr lang="fr-FR" altLang="fr-FR"/>
              <a:pPr/>
              <a:t>‹N°›</a:t>
            </a:fld>
            <a:endParaRPr lang="fr-FR" altLang="fr-FR"/>
          </a:p>
        </p:txBody>
      </p:sp>
    </p:spTree>
    <p:extLst>
      <p:ext uri="{BB962C8B-B14F-4D97-AF65-F5344CB8AC3E}">
        <p14:creationId xmlns:p14="http://schemas.microsoft.com/office/powerpoint/2010/main" val="3142759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A8968870-C30F-470D-B4F7-269A464FB75C}"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3D99DEDC-EC78-45DA-8AC0-E7D991298D64}" type="slidenum">
              <a:rPr lang="fr-FR" altLang="fr-FR"/>
              <a:pPr/>
              <a:t>‹N°›</a:t>
            </a:fld>
            <a:endParaRPr lang="fr-FR" altLang="fr-FR"/>
          </a:p>
        </p:txBody>
      </p:sp>
    </p:spTree>
    <p:extLst>
      <p:ext uri="{BB962C8B-B14F-4D97-AF65-F5344CB8AC3E}">
        <p14:creationId xmlns:p14="http://schemas.microsoft.com/office/powerpoint/2010/main" val="45056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712DE760-F1BF-4C89-BD1C-8146BD443075}"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AE4E5553-193A-428B-BFD0-BD0EB869F3CD}" type="slidenum">
              <a:rPr lang="fr-FR" altLang="fr-FR"/>
              <a:pPr/>
              <a:t>‹N°›</a:t>
            </a:fld>
            <a:endParaRPr lang="fr-FR" altLang="fr-FR"/>
          </a:p>
        </p:txBody>
      </p:sp>
    </p:spTree>
    <p:extLst>
      <p:ext uri="{BB962C8B-B14F-4D97-AF65-F5344CB8AC3E}">
        <p14:creationId xmlns:p14="http://schemas.microsoft.com/office/powerpoint/2010/main" val="1957653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1DB584E1-0517-4B16-9603-34451602EA4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490E47C6-5F7B-452D-9AA6-A2DB42C4E283}" type="slidenum">
              <a:rPr lang="fr-FR" altLang="fr-FR"/>
              <a:pPr/>
              <a:t>‹N°›</a:t>
            </a:fld>
            <a:endParaRPr lang="fr-FR" altLang="fr-FR"/>
          </a:p>
        </p:txBody>
      </p:sp>
    </p:spTree>
    <p:extLst>
      <p:ext uri="{BB962C8B-B14F-4D97-AF65-F5344CB8AC3E}">
        <p14:creationId xmlns:p14="http://schemas.microsoft.com/office/powerpoint/2010/main" val="30180795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68C058BD-EA42-43DF-A681-5B996261CC25}" type="datetime1">
              <a:rPr lang="fr-FR">
                <a:solidFill>
                  <a:prstClr val="black">
                    <a:tint val="75000"/>
                  </a:prstClr>
                </a:solidFill>
              </a:rPr>
              <a:pPr>
                <a:defRPr/>
              </a:pPr>
              <a:t>30/05/2022</a:t>
            </a:fld>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9" name="Espace réservé du numéro de diapositive 5"/>
          <p:cNvSpPr>
            <a:spLocks noGrp="1"/>
          </p:cNvSpPr>
          <p:nvPr>
            <p:ph type="sldNum" sz="quarter" idx="12"/>
          </p:nvPr>
        </p:nvSpPr>
        <p:spPr/>
        <p:txBody>
          <a:bodyPr/>
          <a:lstStyle>
            <a:lvl1pPr>
              <a:defRPr/>
            </a:lvl1pPr>
          </a:lstStyle>
          <a:p>
            <a:fld id="{5012C609-7C66-4C8B-A3E6-16D96E081742}" type="slidenum">
              <a:rPr lang="fr-FR" altLang="fr-FR"/>
              <a:pPr/>
              <a:t>‹N°›</a:t>
            </a:fld>
            <a:endParaRPr lang="fr-FR" altLang="fr-FR"/>
          </a:p>
        </p:txBody>
      </p:sp>
    </p:spTree>
    <p:extLst>
      <p:ext uri="{BB962C8B-B14F-4D97-AF65-F5344CB8AC3E}">
        <p14:creationId xmlns:p14="http://schemas.microsoft.com/office/powerpoint/2010/main" val="15597046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A9E7B8D2-29F7-4681-8A39-01673221903E}" type="datetime1">
              <a:rPr lang="fr-FR">
                <a:solidFill>
                  <a:prstClr val="black">
                    <a:tint val="75000"/>
                  </a:prstClr>
                </a:solidFill>
              </a:rPr>
              <a:pPr>
                <a:defRPr/>
              </a:pPr>
              <a:t>30/05/2022</a:t>
            </a:fld>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5" name="Espace réservé du numéro de diapositive 5"/>
          <p:cNvSpPr>
            <a:spLocks noGrp="1"/>
          </p:cNvSpPr>
          <p:nvPr>
            <p:ph type="sldNum" sz="quarter" idx="12"/>
          </p:nvPr>
        </p:nvSpPr>
        <p:spPr/>
        <p:txBody>
          <a:bodyPr/>
          <a:lstStyle>
            <a:lvl1pPr>
              <a:defRPr/>
            </a:lvl1pPr>
          </a:lstStyle>
          <a:p>
            <a:fld id="{E35AF415-9AD0-4A64-81CA-55F6E8D5D007}" type="slidenum">
              <a:rPr lang="fr-FR" altLang="fr-FR"/>
              <a:pPr/>
              <a:t>‹N°›</a:t>
            </a:fld>
            <a:endParaRPr lang="fr-FR" altLang="fr-FR"/>
          </a:p>
        </p:txBody>
      </p:sp>
    </p:spTree>
    <p:extLst>
      <p:ext uri="{BB962C8B-B14F-4D97-AF65-F5344CB8AC3E}">
        <p14:creationId xmlns:p14="http://schemas.microsoft.com/office/powerpoint/2010/main" val="162526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7D40D6C-4D1B-4B0F-97D5-07ECA1D28ECD}" type="datetimeFigureOut">
              <a:rPr lang="fr-FR" smtClean="0"/>
              <a:t>30/05/2022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9108683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62553018-93B1-4442-9896-AE614A7ED612}" type="datetime1">
              <a:rPr lang="fr-FR">
                <a:solidFill>
                  <a:prstClr val="black">
                    <a:tint val="75000"/>
                  </a:prstClr>
                </a:solidFill>
              </a:rPr>
              <a:pPr>
                <a:defRPr/>
              </a:pPr>
              <a:t>30/05/2022</a:t>
            </a:fld>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4" name="Espace réservé du numéro de diapositive 5"/>
          <p:cNvSpPr>
            <a:spLocks noGrp="1"/>
          </p:cNvSpPr>
          <p:nvPr>
            <p:ph type="sldNum" sz="quarter" idx="12"/>
          </p:nvPr>
        </p:nvSpPr>
        <p:spPr/>
        <p:txBody>
          <a:bodyPr/>
          <a:lstStyle>
            <a:lvl1pPr>
              <a:defRPr/>
            </a:lvl1pPr>
          </a:lstStyle>
          <a:p>
            <a:fld id="{593D65EA-C68A-4561-B123-475B8B8F84A3}" type="slidenum">
              <a:rPr lang="fr-FR" altLang="fr-FR"/>
              <a:pPr/>
              <a:t>‹N°›</a:t>
            </a:fld>
            <a:endParaRPr lang="fr-FR" altLang="fr-FR"/>
          </a:p>
        </p:txBody>
      </p:sp>
    </p:spTree>
    <p:extLst>
      <p:ext uri="{BB962C8B-B14F-4D97-AF65-F5344CB8AC3E}">
        <p14:creationId xmlns:p14="http://schemas.microsoft.com/office/powerpoint/2010/main" val="1460758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8201E298-FC6B-44C1-A17C-D225C4D3D41C}"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E44D15A0-834B-4EC9-A9AA-AE930EEC1030}" type="slidenum">
              <a:rPr lang="fr-FR" altLang="fr-FR"/>
              <a:pPr/>
              <a:t>‹N°›</a:t>
            </a:fld>
            <a:endParaRPr lang="fr-FR" altLang="fr-FR"/>
          </a:p>
        </p:txBody>
      </p:sp>
    </p:spTree>
    <p:extLst>
      <p:ext uri="{BB962C8B-B14F-4D97-AF65-F5344CB8AC3E}">
        <p14:creationId xmlns:p14="http://schemas.microsoft.com/office/powerpoint/2010/main" val="19287275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B5823C5D-8AF8-4EF3-9F9B-7E8C4F586D3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1E81CE73-2951-428E-BA9D-CBB5682F7DBA}" type="slidenum">
              <a:rPr lang="fr-FR" altLang="fr-FR"/>
              <a:pPr/>
              <a:t>‹N°›</a:t>
            </a:fld>
            <a:endParaRPr lang="fr-FR" altLang="fr-FR"/>
          </a:p>
        </p:txBody>
      </p:sp>
    </p:spTree>
    <p:extLst>
      <p:ext uri="{BB962C8B-B14F-4D97-AF65-F5344CB8AC3E}">
        <p14:creationId xmlns:p14="http://schemas.microsoft.com/office/powerpoint/2010/main" val="952227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CBF6564C-1BFD-4A5C-87CE-678B0A168F5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5D34D18C-1365-40A9-891D-B09E0D1A7B02}" type="slidenum">
              <a:rPr lang="fr-FR" altLang="fr-FR"/>
              <a:pPr/>
              <a:t>‹N°›</a:t>
            </a:fld>
            <a:endParaRPr lang="fr-FR" altLang="fr-FR"/>
          </a:p>
        </p:txBody>
      </p:sp>
    </p:spTree>
    <p:extLst>
      <p:ext uri="{BB962C8B-B14F-4D97-AF65-F5344CB8AC3E}">
        <p14:creationId xmlns:p14="http://schemas.microsoft.com/office/powerpoint/2010/main" val="4125544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501F1A22-6F1C-4D24-B546-FA9C859DAE74}"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1D1403EA-BF47-4D3C-A5A7-080977BA0B63}" type="slidenum">
              <a:rPr lang="fr-FR" altLang="fr-FR"/>
              <a:pPr/>
              <a:t>‹N°›</a:t>
            </a:fld>
            <a:endParaRPr lang="fr-FR" altLang="fr-FR"/>
          </a:p>
        </p:txBody>
      </p:sp>
    </p:spTree>
    <p:extLst>
      <p:ext uri="{BB962C8B-B14F-4D97-AF65-F5344CB8AC3E}">
        <p14:creationId xmlns:p14="http://schemas.microsoft.com/office/powerpoint/2010/main" val="2800806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609600" y="1600201"/>
            <a:ext cx="10972800" cy="4525963"/>
          </a:xfrm>
        </p:spPr>
        <p:txBody>
          <a:bodyPr/>
          <a:lstStyle/>
          <a:p>
            <a:pPr lvl="0"/>
            <a:endParaRPr lang="fr-FR" noProof="0" smtClean="0"/>
          </a:p>
        </p:txBody>
      </p:sp>
      <p:sp>
        <p:nvSpPr>
          <p:cNvPr id="4" name="Espace réservé de la date 3"/>
          <p:cNvSpPr>
            <a:spLocks noGrp="1"/>
          </p:cNvSpPr>
          <p:nvPr>
            <p:ph type="dt" sz="half" idx="10"/>
          </p:nvPr>
        </p:nvSpPr>
        <p:spPr/>
        <p:txBody>
          <a:bodyPr/>
          <a:lstStyle>
            <a:lvl1pPr>
              <a:defRPr/>
            </a:lvl1pPr>
          </a:lstStyle>
          <a:p>
            <a:pPr>
              <a:defRPr/>
            </a:pPr>
            <a:fld id="{9AEF755C-440E-467A-8EF5-A300FBE58D2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C3D9D527-088C-456C-9D95-B7A91618F4D3}" type="slidenum">
              <a:rPr lang="fr-FR" altLang="fr-FR"/>
              <a:pPr/>
              <a:t>‹N°›</a:t>
            </a:fld>
            <a:endParaRPr lang="fr-FR" altLang="fr-FR"/>
          </a:p>
        </p:txBody>
      </p:sp>
    </p:spTree>
    <p:extLst>
      <p:ext uri="{BB962C8B-B14F-4D97-AF65-F5344CB8AC3E}">
        <p14:creationId xmlns:p14="http://schemas.microsoft.com/office/powerpoint/2010/main" val="451597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9AADF108-F3C9-4784-A7D7-2F1981460B16}"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B4196F08-2839-442D-B8AF-E6076F6F0670}" type="slidenum">
              <a:rPr lang="fr-FR" altLang="fr-FR"/>
              <a:pPr/>
              <a:t>‹N°›</a:t>
            </a:fld>
            <a:endParaRPr lang="fr-FR" altLang="fr-FR"/>
          </a:p>
        </p:txBody>
      </p:sp>
    </p:spTree>
    <p:extLst>
      <p:ext uri="{BB962C8B-B14F-4D97-AF65-F5344CB8AC3E}">
        <p14:creationId xmlns:p14="http://schemas.microsoft.com/office/powerpoint/2010/main" val="2049076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A8968870-C30F-470D-B4F7-269A464FB75C}"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3D99DEDC-EC78-45DA-8AC0-E7D991298D64}" type="slidenum">
              <a:rPr lang="fr-FR" altLang="fr-FR"/>
              <a:pPr/>
              <a:t>‹N°›</a:t>
            </a:fld>
            <a:endParaRPr lang="fr-FR" altLang="fr-FR"/>
          </a:p>
        </p:txBody>
      </p:sp>
    </p:spTree>
    <p:extLst>
      <p:ext uri="{BB962C8B-B14F-4D97-AF65-F5344CB8AC3E}">
        <p14:creationId xmlns:p14="http://schemas.microsoft.com/office/powerpoint/2010/main" val="2398586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712DE760-F1BF-4C89-BD1C-8146BD443075}"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AE4E5553-193A-428B-BFD0-BD0EB869F3CD}" type="slidenum">
              <a:rPr lang="fr-FR" altLang="fr-FR"/>
              <a:pPr/>
              <a:t>‹N°›</a:t>
            </a:fld>
            <a:endParaRPr lang="fr-FR" altLang="fr-FR"/>
          </a:p>
        </p:txBody>
      </p:sp>
    </p:spTree>
    <p:extLst>
      <p:ext uri="{BB962C8B-B14F-4D97-AF65-F5344CB8AC3E}">
        <p14:creationId xmlns:p14="http://schemas.microsoft.com/office/powerpoint/2010/main" val="15262225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1DB584E1-0517-4B16-9603-34451602EA4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490E47C6-5F7B-452D-9AA6-A2DB42C4E283}" type="slidenum">
              <a:rPr lang="fr-FR" altLang="fr-FR"/>
              <a:pPr/>
              <a:t>‹N°›</a:t>
            </a:fld>
            <a:endParaRPr lang="fr-FR" altLang="fr-FR"/>
          </a:p>
        </p:txBody>
      </p:sp>
    </p:spTree>
    <p:extLst>
      <p:ext uri="{BB962C8B-B14F-4D97-AF65-F5344CB8AC3E}">
        <p14:creationId xmlns:p14="http://schemas.microsoft.com/office/powerpoint/2010/main" val="346910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7D40D6C-4D1B-4B0F-97D5-07ECA1D28ECD}" type="datetimeFigureOut">
              <a:rPr lang="fr-FR" smtClean="0"/>
              <a:t>30/05/2022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2578042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68C058BD-EA42-43DF-A681-5B996261CC25}" type="datetime1">
              <a:rPr lang="fr-FR">
                <a:solidFill>
                  <a:prstClr val="black">
                    <a:tint val="75000"/>
                  </a:prstClr>
                </a:solidFill>
              </a:rPr>
              <a:pPr>
                <a:defRPr/>
              </a:pPr>
              <a:t>30/05/2022</a:t>
            </a:fld>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9" name="Espace réservé du numéro de diapositive 5"/>
          <p:cNvSpPr>
            <a:spLocks noGrp="1"/>
          </p:cNvSpPr>
          <p:nvPr>
            <p:ph type="sldNum" sz="quarter" idx="12"/>
          </p:nvPr>
        </p:nvSpPr>
        <p:spPr/>
        <p:txBody>
          <a:bodyPr/>
          <a:lstStyle>
            <a:lvl1pPr>
              <a:defRPr/>
            </a:lvl1pPr>
          </a:lstStyle>
          <a:p>
            <a:fld id="{5012C609-7C66-4C8B-A3E6-16D96E081742}" type="slidenum">
              <a:rPr lang="fr-FR" altLang="fr-FR"/>
              <a:pPr/>
              <a:t>‹N°›</a:t>
            </a:fld>
            <a:endParaRPr lang="fr-FR" altLang="fr-FR"/>
          </a:p>
        </p:txBody>
      </p:sp>
    </p:spTree>
    <p:extLst>
      <p:ext uri="{BB962C8B-B14F-4D97-AF65-F5344CB8AC3E}">
        <p14:creationId xmlns:p14="http://schemas.microsoft.com/office/powerpoint/2010/main" val="10983016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A9E7B8D2-29F7-4681-8A39-01673221903E}" type="datetime1">
              <a:rPr lang="fr-FR">
                <a:solidFill>
                  <a:prstClr val="black">
                    <a:tint val="75000"/>
                  </a:prstClr>
                </a:solidFill>
              </a:rPr>
              <a:pPr>
                <a:defRPr/>
              </a:pPr>
              <a:t>30/05/2022</a:t>
            </a:fld>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5" name="Espace réservé du numéro de diapositive 5"/>
          <p:cNvSpPr>
            <a:spLocks noGrp="1"/>
          </p:cNvSpPr>
          <p:nvPr>
            <p:ph type="sldNum" sz="quarter" idx="12"/>
          </p:nvPr>
        </p:nvSpPr>
        <p:spPr/>
        <p:txBody>
          <a:bodyPr/>
          <a:lstStyle>
            <a:lvl1pPr>
              <a:defRPr/>
            </a:lvl1pPr>
          </a:lstStyle>
          <a:p>
            <a:fld id="{E35AF415-9AD0-4A64-81CA-55F6E8D5D007}" type="slidenum">
              <a:rPr lang="fr-FR" altLang="fr-FR"/>
              <a:pPr/>
              <a:t>‹N°›</a:t>
            </a:fld>
            <a:endParaRPr lang="fr-FR" altLang="fr-FR"/>
          </a:p>
        </p:txBody>
      </p:sp>
    </p:spTree>
    <p:extLst>
      <p:ext uri="{BB962C8B-B14F-4D97-AF65-F5344CB8AC3E}">
        <p14:creationId xmlns:p14="http://schemas.microsoft.com/office/powerpoint/2010/main" val="529886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62553018-93B1-4442-9896-AE614A7ED612}" type="datetime1">
              <a:rPr lang="fr-FR">
                <a:solidFill>
                  <a:prstClr val="black">
                    <a:tint val="75000"/>
                  </a:prstClr>
                </a:solidFill>
              </a:rPr>
              <a:pPr>
                <a:defRPr/>
              </a:pPr>
              <a:t>30/05/2022</a:t>
            </a:fld>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4" name="Espace réservé du numéro de diapositive 5"/>
          <p:cNvSpPr>
            <a:spLocks noGrp="1"/>
          </p:cNvSpPr>
          <p:nvPr>
            <p:ph type="sldNum" sz="quarter" idx="12"/>
          </p:nvPr>
        </p:nvSpPr>
        <p:spPr/>
        <p:txBody>
          <a:bodyPr/>
          <a:lstStyle>
            <a:lvl1pPr>
              <a:defRPr/>
            </a:lvl1pPr>
          </a:lstStyle>
          <a:p>
            <a:fld id="{593D65EA-C68A-4561-B123-475B8B8F84A3}" type="slidenum">
              <a:rPr lang="fr-FR" altLang="fr-FR"/>
              <a:pPr/>
              <a:t>‹N°›</a:t>
            </a:fld>
            <a:endParaRPr lang="fr-FR" altLang="fr-FR"/>
          </a:p>
        </p:txBody>
      </p:sp>
    </p:spTree>
    <p:extLst>
      <p:ext uri="{BB962C8B-B14F-4D97-AF65-F5344CB8AC3E}">
        <p14:creationId xmlns:p14="http://schemas.microsoft.com/office/powerpoint/2010/main" val="3078549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8201E298-FC6B-44C1-A17C-D225C4D3D41C}"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E44D15A0-834B-4EC9-A9AA-AE930EEC1030}" type="slidenum">
              <a:rPr lang="fr-FR" altLang="fr-FR"/>
              <a:pPr/>
              <a:t>‹N°›</a:t>
            </a:fld>
            <a:endParaRPr lang="fr-FR" altLang="fr-FR"/>
          </a:p>
        </p:txBody>
      </p:sp>
    </p:spTree>
    <p:extLst>
      <p:ext uri="{BB962C8B-B14F-4D97-AF65-F5344CB8AC3E}">
        <p14:creationId xmlns:p14="http://schemas.microsoft.com/office/powerpoint/2010/main" val="1848085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B5823C5D-8AF8-4EF3-9F9B-7E8C4F586D3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1E81CE73-2951-428E-BA9D-CBB5682F7DBA}" type="slidenum">
              <a:rPr lang="fr-FR" altLang="fr-FR"/>
              <a:pPr/>
              <a:t>‹N°›</a:t>
            </a:fld>
            <a:endParaRPr lang="fr-FR" altLang="fr-FR"/>
          </a:p>
        </p:txBody>
      </p:sp>
    </p:spTree>
    <p:extLst>
      <p:ext uri="{BB962C8B-B14F-4D97-AF65-F5344CB8AC3E}">
        <p14:creationId xmlns:p14="http://schemas.microsoft.com/office/powerpoint/2010/main" val="29660709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CBF6564C-1BFD-4A5C-87CE-678B0A168F5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5D34D18C-1365-40A9-891D-B09E0D1A7B02}" type="slidenum">
              <a:rPr lang="fr-FR" altLang="fr-FR"/>
              <a:pPr/>
              <a:t>‹N°›</a:t>
            </a:fld>
            <a:endParaRPr lang="fr-FR" altLang="fr-FR"/>
          </a:p>
        </p:txBody>
      </p:sp>
    </p:spTree>
    <p:extLst>
      <p:ext uri="{BB962C8B-B14F-4D97-AF65-F5344CB8AC3E}">
        <p14:creationId xmlns:p14="http://schemas.microsoft.com/office/powerpoint/2010/main" val="29918030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501F1A22-6F1C-4D24-B546-FA9C859DAE74}"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1D1403EA-BF47-4D3C-A5A7-080977BA0B63}" type="slidenum">
              <a:rPr lang="fr-FR" altLang="fr-FR"/>
              <a:pPr/>
              <a:t>‹N°›</a:t>
            </a:fld>
            <a:endParaRPr lang="fr-FR" altLang="fr-FR"/>
          </a:p>
        </p:txBody>
      </p:sp>
    </p:spTree>
    <p:extLst>
      <p:ext uri="{BB962C8B-B14F-4D97-AF65-F5344CB8AC3E}">
        <p14:creationId xmlns:p14="http://schemas.microsoft.com/office/powerpoint/2010/main" val="906594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609600" y="1600201"/>
            <a:ext cx="10972800" cy="4525963"/>
          </a:xfrm>
        </p:spPr>
        <p:txBody>
          <a:bodyPr/>
          <a:lstStyle/>
          <a:p>
            <a:pPr lvl="0"/>
            <a:endParaRPr lang="fr-FR" noProof="0" smtClean="0"/>
          </a:p>
        </p:txBody>
      </p:sp>
      <p:sp>
        <p:nvSpPr>
          <p:cNvPr id="4" name="Espace réservé de la date 3"/>
          <p:cNvSpPr>
            <a:spLocks noGrp="1"/>
          </p:cNvSpPr>
          <p:nvPr>
            <p:ph type="dt" sz="half" idx="10"/>
          </p:nvPr>
        </p:nvSpPr>
        <p:spPr/>
        <p:txBody>
          <a:bodyPr/>
          <a:lstStyle>
            <a:lvl1pPr>
              <a:defRPr/>
            </a:lvl1pPr>
          </a:lstStyle>
          <a:p>
            <a:pPr>
              <a:defRPr/>
            </a:pPr>
            <a:fld id="{9AEF755C-440E-467A-8EF5-A300FBE58D2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C3D9D527-088C-456C-9D95-B7A91618F4D3}" type="slidenum">
              <a:rPr lang="fr-FR" altLang="fr-FR"/>
              <a:pPr/>
              <a:t>‹N°›</a:t>
            </a:fld>
            <a:endParaRPr lang="fr-FR" altLang="fr-FR"/>
          </a:p>
        </p:txBody>
      </p:sp>
    </p:spTree>
    <p:extLst>
      <p:ext uri="{BB962C8B-B14F-4D97-AF65-F5344CB8AC3E}">
        <p14:creationId xmlns:p14="http://schemas.microsoft.com/office/powerpoint/2010/main" val="3650974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9AADF108-F3C9-4784-A7D7-2F1981460B16}"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B4196F08-2839-442D-B8AF-E6076F6F0670}" type="slidenum">
              <a:rPr lang="fr-FR" altLang="fr-FR"/>
              <a:pPr/>
              <a:t>‹N°›</a:t>
            </a:fld>
            <a:endParaRPr lang="fr-FR" altLang="fr-FR"/>
          </a:p>
        </p:txBody>
      </p:sp>
    </p:spTree>
    <p:extLst>
      <p:ext uri="{BB962C8B-B14F-4D97-AF65-F5344CB8AC3E}">
        <p14:creationId xmlns:p14="http://schemas.microsoft.com/office/powerpoint/2010/main" val="6057450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A8968870-C30F-470D-B4F7-269A464FB75C}"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3D99DEDC-EC78-45DA-8AC0-E7D991298D64}" type="slidenum">
              <a:rPr lang="fr-FR" altLang="fr-FR"/>
              <a:pPr/>
              <a:t>‹N°›</a:t>
            </a:fld>
            <a:endParaRPr lang="fr-FR" altLang="fr-FR"/>
          </a:p>
        </p:txBody>
      </p:sp>
    </p:spTree>
    <p:extLst>
      <p:ext uri="{BB962C8B-B14F-4D97-AF65-F5344CB8AC3E}">
        <p14:creationId xmlns:p14="http://schemas.microsoft.com/office/powerpoint/2010/main" val="405586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7D40D6C-4D1B-4B0F-97D5-07ECA1D28ECD}" type="datetimeFigureOut">
              <a:rPr lang="fr-FR" smtClean="0"/>
              <a:t>30/05/2022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12552677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712DE760-F1BF-4C89-BD1C-8146BD443075}"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AE4E5553-193A-428B-BFD0-BD0EB869F3CD}" type="slidenum">
              <a:rPr lang="fr-FR" altLang="fr-FR"/>
              <a:pPr/>
              <a:t>‹N°›</a:t>
            </a:fld>
            <a:endParaRPr lang="fr-FR" altLang="fr-FR"/>
          </a:p>
        </p:txBody>
      </p:sp>
    </p:spTree>
    <p:extLst>
      <p:ext uri="{BB962C8B-B14F-4D97-AF65-F5344CB8AC3E}">
        <p14:creationId xmlns:p14="http://schemas.microsoft.com/office/powerpoint/2010/main" val="2990398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1DB584E1-0517-4B16-9603-34451602EA4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490E47C6-5F7B-452D-9AA6-A2DB42C4E283}" type="slidenum">
              <a:rPr lang="fr-FR" altLang="fr-FR"/>
              <a:pPr/>
              <a:t>‹N°›</a:t>
            </a:fld>
            <a:endParaRPr lang="fr-FR" altLang="fr-FR"/>
          </a:p>
        </p:txBody>
      </p:sp>
    </p:spTree>
    <p:extLst>
      <p:ext uri="{BB962C8B-B14F-4D97-AF65-F5344CB8AC3E}">
        <p14:creationId xmlns:p14="http://schemas.microsoft.com/office/powerpoint/2010/main" val="42110415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68C058BD-EA42-43DF-A681-5B996261CC25}" type="datetime1">
              <a:rPr lang="fr-FR">
                <a:solidFill>
                  <a:prstClr val="black">
                    <a:tint val="75000"/>
                  </a:prstClr>
                </a:solidFill>
              </a:rPr>
              <a:pPr>
                <a:defRPr/>
              </a:pPr>
              <a:t>30/05/2022</a:t>
            </a:fld>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9" name="Espace réservé du numéro de diapositive 5"/>
          <p:cNvSpPr>
            <a:spLocks noGrp="1"/>
          </p:cNvSpPr>
          <p:nvPr>
            <p:ph type="sldNum" sz="quarter" idx="12"/>
          </p:nvPr>
        </p:nvSpPr>
        <p:spPr/>
        <p:txBody>
          <a:bodyPr/>
          <a:lstStyle>
            <a:lvl1pPr>
              <a:defRPr/>
            </a:lvl1pPr>
          </a:lstStyle>
          <a:p>
            <a:fld id="{5012C609-7C66-4C8B-A3E6-16D96E081742}" type="slidenum">
              <a:rPr lang="fr-FR" altLang="fr-FR"/>
              <a:pPr/>
              <a:t>‹N°›</a:t>
            </a:fld>
            <a:endParaRPr lang="fr-FR" altLang="fr-FR"/>
          </a:p>
        </p:txBody>
      </p:sp>
    </p:spTree>
    <p:extLst>
      <p:ext uri="{BB962C8B-B14F-4D97-AF65-F5344CB8AC3E}">
        <p14:creationId xmlns:p14="http://schemas.microsoft.com/office/powerpoint/2010/main" val="32190186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A9E7B8D2-29F7-4681-8A39-01673221903E}" type="datetime1">
              <a:rPr lang="fr-FR">
                <a:solidFill>
                  <a:prstClr val="black">
                    <a:tint val="75000"/>
                  </a:prstClr>
                </a:solidFill>
              </a:rPr>
              <a:pPr>
                <a:defRPr/>
              </a:pPr>
              <a:t>30/05/2022</a:t>
            </a:fld>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5" name="Espace réservé du numéro de diapositive 5"/>
          <p:cNvSpPr>
            <a:spLocks noGrp="1"/>
          </p:cNvSpPr>
          <p:nvPr>
            <p:ph type="sldNum" sz="quarter" idx="12"/>
          </p:nvPr>
        </p:nvSpPr>
        <p:spPr/>
        <p:txBody>
          <a:bodyPr/>
          <a:lstStyle>
            <a:lvl1pPr>
              <a:defRPr/>
            </a:lvl1pPr>
          </a:lstStyle>
          <a:p>
            <a:fld id="{E35AF415-9AD0-4A64-81CA-55F6E8D5D007}" type="slidenum">
              <a:rPr lang="fr-FR" altLang="fr-FR"/>
              <a:pPr/>
              <a:t>‹N°›</a:t>
            </a:fld>
            <a:endParaRPr lang="fr-FR" altLang="fr-FR"/>
          </a:p>
        </p:txBody>
      </p:sp>
    </p:spTree>
    <p:extLst>
      <p:ext uri="{BB962C8B-B14F-4D97-AF65-F5344CB8AC3E}">
        <p14:creationId xmlns:p14="http://schemas.microsoft.com/office/powerpoint/2010/main" val="15932899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62553018-93B1-4442-9896-AE614A7ED612}" type="datetime1">
              <a:rPr lang="fr-FR">
                <a:solidFill>
                  <a:prstClr val="black">
                    <a:tint val="75000"/>
                  </a:prstClr>
                </a:solidFill>
              </a:rPr>
              <a:pPr>
                <a:defRPr/>
              </a:pPr>
              <a:t>30/05/2022</a:t>
            </a:fld>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4" name="Espace réservé du numéro de diapositive 5"/>
          <p:cNvSpPr>
            <a:spLocks noGrp="1"/>
          </p:cNvSpPr>
          <p:nvPr>
            <p:ph type="sldNum" sz="quarter" idx="12"/>
          </p:nvPr>
        </p:nvSpPr>
        <p:spPr/>
        <p:txBody>
          <a:bodyPr/>
          <a:lstStyle>
            <a:lvl1pPr>
              <a:defRPr/>
            </a:lvl1pPr>
          </a:lstStyle>
          <a:p>
            <a:fld id="{593D65EA-C68A-4561-B123-475B8B8F84A3}" type="slidenum">
              <a:rPr lang="fr-FR" altLang="fr-FR"/>
              <a:pPr/>
              <a:t>‹N°›</a:t>
            </a:fld>
            <a:endParaRPr lang="fr-FR" altLang="fr-FR"/>
          </a:p>
        </p:txBody>
      </p:sp>
    </p:spTree>
    <p:extLst>
      <p:ext uri="{BB962C8B-B14F-4D97-AF65-F5344CB8AC3E}">
        <p14:creationId xmlns:p14="http://schemas.microsoft.com/office/powerpoint/2010/main" val="3067151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8201E298-FC6B-44C1-A17C-D225C4D3D41C}"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E44D15A0-834B-4EC9-A9AA-AE930EEC1030}" type="slidenum">
              <a:rPr lang="fr-FR" altLang="fr-FR"/>
              <a:pPr/>
              <a:t>‹N°›</a:t>
            </a:fld>
            <a:endParaRPr lang="fr-FR" altLang="fr-FR"/>
          </a:p>
        </p:txBody>
      </p:sp>
    </p:spTree>
    <p:extLst>
      <p:ext uri="{BB962C8B-B14F-4D97-AF65-F5344CB8AC3E}">
        <p14:creationId xmlns:p14="http://schemas.microsoft.com/office/powerpoint/2010/main" val="39451990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B5823C5D-8AF8-4EF3-9F9B-7E8C4F586D3F}" type="datetime1">
              <a:rPr lang="fr-FR">
                <a:solidFill>
                  <a:prstClr val="black">
                    <a:tint val="75000"/>
                  </a:prstClr>
                </a:solidFill>
              </a:rPr>
              <a:pPr>
                <a:defRPr/>
              </a:pPr>
              <a:t>30/05/2022</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7" name="Espace réservé du numéro de diapositive 5"/>
          <p:cNvSpPr>
            <a:spLocks noGrp="1"/>
          </p:cNvSpPr>
          <p:nvPr>
            <p:ph type="sldNum" sz="quarter" idx="12"/>
          </p:nvPr>
        </p:nvSpPr>
        <p:spPr/>
        <p:txBody>
          <a:bodyPr/>
          <a:lstStyle>
            <a:lvl1pPr>
              <a:defRPr/>
            </a:lvl1pPr>
          </a:lstStyle>
          <a:p>
            <a:fld id="{1E81CE73-2951-428E-BA9D-CBB5682F7DBA}" type="slidenum">
              <a:rPr lang="fr-FR" altLang="fr-FR"/>
              <a:pPr/>
              <a:t>‹N°›</a:t>
            </a:fld>
            <a:endParaRPr lang="fr-FR" altLang="fr-FR"/>
          </a:p>
        </p:txBody>
      </p:sp>
    </p:spTree>
    <p:extLst>
      <p:ext uri="{BB962C8B-B14F-4D97-AF65-F5344CB8AC3E}">
        <p14:creationId xmlns:p14="http://schemas.microsoft.com/office/powerpoint/2010/main" val="725804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CBF6564C-1BFD-4A5C-87CE-678B0A168F5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5D34D18C-1365-40A9-891D-B09E0D1A7B02}" type="slidenum">
              <a:rPr lang="fr-FR" altLang="fr-FR"/>
              <a:pPr/>
              <a:t>‹N°›</a:t>
            </a:fld>
            <a:endParaRPr lang="fr-FR" altLang="fr-FR"/>
          </a:p>
        </p:txBody>
      </p:sp>
    </p:spTree>
    <p:extLst>
      <p:ext uri="{BB962C8B-B14F-4D97-AF65-F5344CB8AC3E}">
        <p14:creationId xmlns:p14="http://schemas.microsoft.com/office/powerpoint/2010/main" val="2017458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501F1A22-6F1C-4D24-B546-FA9C859DAE74}"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1D1403EA-BF47-4D3C-A5A7-080977BA0B63}" type="slidenum">
              <a:rPr lang="fr-FR" altLang="fr-FR"/>
              <a:pPr/>
              <a:t>‹N°›</a:t>
            </a:fld>
            <a:endParaRPr lang="fr-FR" altLang="fr-FR"/>
          </a:p>
        </p:txBody>
      </p:sp>
    </p:spTree>
    <p:extLst>
      <p:ext uri="{BB962C8B-B14F-4D97-AF65-F5344CB8AC3E}">
        <p14:creationId xmlns:p14="http://schemas.microsoft.com/office/powerpoint/2010/main" val="32197545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609600" y="1600201"/>
            <a:ext cx="10972800" cy="4525963"/>
          </a:xfrm>
        </p:spPr>
        <p:txBody>
          <a:bodyPr/>
          <a:lstStyle/>
          <a:p>
            <a:pPr lvl="0"/>
            <a:endParaRPr lang="fr-FR" noProof="0" smtClean="0"/>
          </a:p>
        </p:txBody>
      </p:sp>
      <p:sp>
        <p:nvSpPr>
          <p:cNvPr id="4" name="Espace réservé de la date 3"/>
          <p:cNvSpPr>
            <a:spLocks noGrp="1"/>
          </p:cNvSpPr>
          <p:nvPr>
            <p:ph type="dt" sz="half" idx="10"/>
          </p:nvPr>
        </p:nvSpPr>
        <p:spPr/>
        <p:txBody>
          <a:bodyPr/>
          <a:lstStyle>
            <a:lvl1pPr>
              <a:defRPr/>
            </a:lvl1pPr>
          </a:lstStyle>
          <a:p>
            <a:pPr>
              <a:defRPr/>
            </a:pPr>
            <a:fld id="{9AEF755C-440E-467A-8EF5-A300FBE58D29}"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12"/>
          </p:nvPr>
        </p:nvSpPr>
        <p:spPr/>
        <p:txBody>
          <a:bodyPr/>
          <a:lstStyle>
            <a:lvl1pPr>
              <a:defRPr/>
            </a:lvl1pPr>
          </a:lstStyle>
          <a:p>
            <a:fld id="{C3D9D527-088C-456C-9D95-B7A91618F4D3}" type="slidenum">
              <a:rPr lang="fr-FR" altLang="fr-FR"/>
              <a:pPr/>
              <a:t>‹N°›</a:t>
            </a:fld>
            <a:endParaRPr lang="fr-FR" altLang="fr-FR"/>
          </a:p>
        </p:txBody>
      </p:sp>
    </p:spTree>
    <p:extLst>
      <p:ext uri="{BB962C8B-B14F-4D97-AF65-F5344CB8AC3E}">
        <p14:creationId xmlns:p14="http://schemas.microsoft.com/office/powerpoint/2010/main" val="2220588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7D40D6C-4D1B-4B0F-97D5-07ECA1D28ECD}" type="datetimeFigureOut">
              <a:rPr lang="fr-FR" smtClean="0"/>
              <a:t>30/05/2022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3006555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5605A42-32CE-450E-A580-E20E801A6481}"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20138377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FC6F386-08F2-4824-9182-AA2736F3CF17}"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4222869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D7BF5D1-9D6E-4CDA-8EFB-17E0EE5B0EF9}"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6916483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EC800ED-9A55-41A4-93E3-888B6CC5AC04}"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6142616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E6E5725E-7F92-4093-9FE5-2E136478F08D}"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3942438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2225F61F-BE5E-4B97-867E-2A00215F40A4}"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2390191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AA17A61E-69A5-4F33-978A-978A1E5F0111}"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835923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F77CD22-80BC-4D8A-BA13-3FA7421F7898}"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147494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D190BF0-7435-470F-BF10-EAC061ED38BD}"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433003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979C07A-6F61-462A-868F-5816D5461F26}"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174028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7D40D6C-4D1B-4B0F-97D5-07ECA1D28ECD}" type="datetimeFigureOut">
              <a:rPr lang="fr-FR" smtClean="0"/>
              <a:t>30/05/2022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1675109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5F7DC68-2DE3-44FD-AF13-1DA24AD0B745}"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40989605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AB354F3-8E06-424F-8CB4-92068CC34AF4}"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87030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7D40D6C-4D1B-4B0F-97D5-07ECA1D28ECD}" type="datetimeFigureOut">
              <a:rPr lang="fr-FR" smtClean="0"/>
              <a:t>30/05/2022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3329590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7D40D6C-4D1B-4B0F-97D5-07ECA1D28ECD}" type="datetimeFigureOut">
              <a:rPr lang="fr-FR" smtClean="0"/>
              <a:t>30/05/2022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243A089-48D1-49EA-A994-9947DE3FDFD4}" type="slidenum">
              <a:rPr lang="fr-FR" smtClean="0"/>
              <a:t>‹N°›</a:t>
            </a:fld>
            <a:endParaRPr lang="fr-FR"/>
          </a:p>
        </p:txBody>
      </p:sp>
    </p:spTree>
    <p:extLst>
      <p:ext uri="{BB962C8B-B14F-4D97-AF65-F5344CB8AC3E}">
        <p14:creationId xmlns:p14="http://schemas.microsoft.com/office/powerpoint/2010/main" val="247637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40D6C-4D1B-4B0F-97D5-07ECA1D28ECD}" type="datetimeFigureOut">
              <a:rPr lang="fr-FR" smtClean="0"/>
              <a:t>30/05/2022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3A089-48D1-49EA-A994-9947DE3FDFD4}" type="slidenum">
              <a:rPr lang="fr-FR" smtClean="0"/>
              <a:t>‹N°›</a:t>
            </a:fld>
            <a:endParaRPr lang="fr-FR"/>
          </a:p>
        </p:txBody>
      </p:sp>
    </p:spTree>
    <p:extLst>
      <p:ext uri="{BB962C8B-B14F-4D97-AF65-F5344CB8AC3E}">
        <p14:creationId xmlns:p14="http://schemas.microsoft.com/office/powerpoint/2010/main" val="1334126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Espace réservé du texte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864298F-3A35-4DE3-876E-4F4D7805457F}"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pPr>
            <a:fld id="{057E4FF9-7E40-4162-B89E-17D1442911FF}" type="slidenum">
              <a:rPr lang="fr-FR" altLang="fr-FR" smtClean="0"/>
              <a:pPr fontAlgn="base">
                <a:spcBef>
                  <a:spcPct val="0"/>
                </a:spcBef>
                <a:spcAft>
                  <a:spcPct val="0"/>
                </a:spcAft>
              </a:pPr>
              <a:t>‹N°›</a:t>
            </a:fld>
            <a:endParaRPr lang="fr-FR" altLang="fr-FR" smtClean="0"/>
          </a:p>
        </p:txBody>
      </p:sp>
    </p:spTree>
    <p:extLst>
      <p:ext uri="{BB962C8B-B14F-4D97-AF65-F5344CB8AC3E}">
        <p14:creationId xmlns:p14="http://schemas.microsoft.com/office/powerpoint/2010/main" val="3342179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Espace réservé du texte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864298F-3A35-4DE3-876E-4F4D7805457F}"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pPr>
            <a:fld id="{057E4FF9-7E40-4162-B89E-17D1442911FF}" type="slidenum">
              <a:rPr lang="fr-FR" altLang="fr-FR" smtClean="0"/>
              <a:pPr fontAlgn="base">
                <a:spcBef>
                  <a:spcPct val="0"/>
                </a:spcBef>
                <a:spcAft>
                  <a:spcPct val="0"/>
                </a:spcAft>
              </a:pPr>
              <a:t>‹N°›</a:t>
            </a:fld>
            <a:endParaRPr lang="fr-FR" altLang="fr-FR" smtClean="0"/>
          </a:p>
        </p:txBody>
      </p:sp>
    </p:spTree>
    <p:extLst>
      <p:ext uri="{BB962C8B-B14F-4D97-AF65-F5344CB8AC3E}">
        <p14:creationId xmlns:p14="http://schemas.microsoft.com/office/powerpoint/2010/main" val="12455464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Espace réservé du texte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864298F-3A35-4DE3-876E-4F4D7805457F}"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pPr>
            <a:fld id="{057E4FF9-7E40-4162-B89E-17D1442911FF}" type="slidenum">
              <a:rPr lang="fr-FR" altLang="fr-FR" smtClean="0"/>
              <a:pPr fontAlgn="base">
                <a:spcBef>
                  <a:spcPct val="0"/>
                </a:spcBef>
                <a:spcAft>
                  <a:spcPct val="0"/>
                </a:spcAft>
              </a:pPr>
              <a:t>‹N°›</a:t>
            </a:fld>
            <a:endParaRPr lang="fr-FR" altLang="fr-FR" smtClean="0"/>
          </a:p>
        </p:txBody>
      </p:sp>
    </p:spTree>
    <p:extLst>
      <p:ext uri="{BB962C8B-B14F-4D97-AF65-F5344CB8AC3E}">
        <p14:creationId xmlns:p14="http://schemas.microsoft.com/office/powerpoint/2010/main" val="86539790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Espace réservé du texte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864298F-3A35-4DE3-876E-4F4D7805457F}" type="datetime1">
              <a:rPr lang="fr-FR">
                <a:solidFill>
                  <a:prstClr val="black">
                    <a:tint val="75000"/>
                  </a:prstClr>
                </a:solidFill>
              </a:rPr>
              <a:pPr>
                <a:defRPr/>
              </a:pPr>
              <a:t>30/05/2022</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fr-FR">
                <a:solidFill>
                  <a:prstClr val="black">
                    <a:tint val="75000"/>
                  </a:prstClr>
                </a:solidFill>
              </a:rPr>
              <a:t>Faculté de Médecine Pharmacie Rabat     DU Gériatrie-Gérontologie 2014-2015</a:t>
            </a: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pPr>
            <a:fld id="{057E4FF9-7E40-4162-B89E-17D1442911FF}" type="slidenum">
              <a:rPr lang="fr-FR" altLang="fr-FR" smtClean="0"/>
              <a:pPr fontAlgn="base">
                <a:spcBef>
                  <a:spcPct val="0"/>
                </a:spcBef>
                <a:spcAft>
                  <a:spcPct val="0"/>
                </a:spcAft>
              </a:pPr>
              <a:t>‹N°›</a:t>
            </a:fld>
            <a:endParaRPr lang="fr-FR" altLang="fr-FR" smtClean="0"/>
          </a:p>
        </p:txBody>
      </p:sp>
    </p:spTree>
    <p:extLst>
      <p:ext uri="{BB962C8B-B14F-4D97-AF65-F5344CB8AC3E}">
        <p14:creationId xmlns:p14="http://schemas.microsoft.com/office/powerpoint/2010/main" val="109095766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cs typeface="Arial" charset="0"/>
              </a:defRPr>
            </a:lvl1pPr>
          </a:lstStyle>
          <a:p>
            <a:pPr fontAlgn="base">
              <a:spcBef>
                <a:spcPct val="0"/>
              </a:spcBef>
              <a:spcAft>
                <a:spcPct val="0"/>
              </a:spcAft>
              <a:defRPr/>
            </a:pPr>
            <a:endParaRPr lang="fr-FR">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Arial" charset="0"/>
              </a:defRPr>
            </a:lvl1pPr>
          </a:lstStyle>
          <a:p>
            <a:pPr fontAlgn="base">
              <a:spcBef>
                <a:spcPct val="0"/>
              </a:spcBef>
              <a:spcAft>
                <a:spcPct val="0"/>
              </a:spcAft>
              <a:defRPr/>
            </a:pPr>
            <a:endParaRPr lang="fr-FR">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AEE66F79-420C-42F5-A45C-CEB6914CBA6B}" type="slidenum">
              <a:rPr lang="fr-FR" altLang="fr-FR" smtClean="0">
                <a:solidFill>
                  <a:srgbClr val="000000"/>
                </a:solidFill>
              </a:rPr>
              <a:pPr fontAlgn="base">
                <a:spcBef>
                  <a:spcPct val="0"/>
                </a:spcBef>
                <a:spcAft>
                  <a:spcPct val="0"/>
                </a:spcAft>
              </a:pPr>
              <a:t>‹N°›</a:t>
            </a:fld>
            <a:endParaRPr lang="fr-FR" altLang="fr-FR" smtClean="0">
              <a:solidFill>
                <a:srgbClr val="000000"/>
              </a:solidFill>
            </a:endParaRPr>
          </a:p>
        </p:txBody>
      </p:sp>
    </p:spTree>
    <p:extLst>
      <p:ext uri="{BB962C8B-B14F-4D97-AF65-F5344CB8AC3E}">
        <p14:creationId xmlns:p14="http://schemas.microsoft.com/office/powerpoint/2010/main" val="275852572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vulgaris-medical.com/image-medicale/porte-coton" TargetMode="External"/><Relationship Id="rId2" Type="http://schemas.openxmlformats.org/officeDocument/2006/relationships/hyperlink" Target="https://www.vulgaris-medical.com/image-medicale/marteau-reflexe" TargetMode="External"/><Relationship Id="rId1" Type="http://schemas.openxmlformats.org/officeDocument/2006/relationships/slideLayout" Target="../slideLayouts/slideLayout2.xml"/><Relationship Id="rId4" Type="http://schemas.openxmlformats.org/officeDocument/2006/relationships/hyperlink" Target="https://www.vulgaris-medical.com/encyclopedie-medicale/surdit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fr.wikipedia.org/wiki/Paralysi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fr.wikipedia.org/w/index.php?title=Loge_ant%C3%A9ro-externe_de_la_jambe&amp;action=edit&amp;redlink=1" TargetMode="External"/><Relationship Id="rId4" Type="http://schemas.openxmlformats.org/officeDocument/2006/relationships/hyperlink" Target="https://fr.wikipedia.org/wiki/Neuropathie"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59605" y="1188721"/>
            <a:ext cx="9144000" cy="3154679"/>
          </a:xfrm>
        </p:spPr>
        <p:txBody>
          <a:bodyPr>
            <a:normAutofit/>
          </a:bodyPr>
          <a:lstStyle/>
          <a:p>
            <a:r>
              <a:rPr lang="fr-FR" sz="8000" b="1" dirty="0" smtClean="0"/>
              <a:t>Observation médicale</a:t>
            </a:r>
            <a:br>
              <a:rPr lang="fr-FR" sz="8000" b="1" dirty="0" smtClean="0"/>
            </a:br>
            <a:r>
              <a:rPr lang="fr-FR" sz="8000" b="1" dirty="0" smtClean="0"/>
              <a:t/>
            </a:r>
            <a:br>
              <a:rPr lang="fr-FR" sz="8000" b="1" dirty="0" smtClean="0"/>
            </a:br>
            <a:r>
              <a:rPr lang="fr-FR" sz="2200" b="1" dirty="0" smtClean="0"/>
              <a:t>Pr </a:t>
            </a:r>
            <a:r>
              <a:rPr lang="fr-FR" sz="2200" b="1" dirty="0"/>
              <a:t>R</a:t>
            </a:r>
            <a:r>
              <a:rPr lang="fr-FR" sz="2200" b="1" dirty="0" smtClean="0"/>
              <a:t>hita </a:t>
            </a:r>
            <a:r>
              <a:rPr lang="fr-FR" sz="2200" b="1" dirty="0" err="1" smtClean="0"/>
              <a:t>Bennis</a:t>
            </a:r>
            <a:r>
              <a:rPr lang="fr-FR" sz="2200" b="1" dirty="0" smtClean="0"/>
              <a:t> </a:t>
            </a:r>
            <a:r>
              <a:rPr lang="fr-FR" sz="2200" b="1" dirty="0" err="1" smtClean="0"/>
              <a:t>Nechba</a:t>
            </a:r>
            <a:r>
              <a:rPr lang="fr-FR" sz="2200" b="1" dirty="0" smtClean="0"/>
              <a:t>  </a:t>
            </a:r>
            <a:endParaRPr lang="fr-FR" sz="2200" b="1" dirty="0"/>
          </a:p>
        </p:txBody>
      </p:sp>
    </p:spTree>
    <p:extLst>
      <p:ext uri="{BB962C8B-B14F-4D97-AF65-F5344CB8AC3E}">
        <p14:creationId xmlns:p14="http://schemas.microsoft.com/office/powerpoint/2010/main" val="3655566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p>
        </p:txBody>
      </p:sp>
      <p:sp>
        <p:nvSpPr>
          <p:cNvPr id="3" name="Espace réservé du contenu 2"/>
          <p:cNvSpPr>
            <a:spLocks noGrp="1"/>
          </p:cNvSpPr>
          <p:nvPr>
            <p:ph idx="1"/>
          </p:nvPr>
        </p:nvSpPr>
        <p:spPr>
          <a:xfrm>
            <a:off x="838200" y="1652337"/>
            <a:ext cx="10515600" cy="4524626"/>
          </a:xfrm>
        </p:spPr>
        <p:txBody>
          <a:bodyPr>
            <a:normAutofit/>
          </a:bodyPr>
          <a:lstStyle/>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2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Premier temps : </a:t>
            </a:r>
            <a:endParaRPr lang="fr-FR" sz="32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sz="3200" dirty="0">
                <a:latin typeface="Calibri" panose="020F0502020204030204" pitchFamily="34" charset="0"/>
                <a:ea typeface="Calibri" panose="020F0502020204030204" pitchFamily="34" charset="0"/>
                <a:cs typeface="Times New Roman" panose="02020603050405020304" pitchFamily="18" charset="0"/>
              </a:rPr>
              <a:t>laisser le malade </a:t>
            </a:r>
            <a:r>
              <a:rPr lang="fr-FR" sz="3200" dirty="0" smtClean="0">
                <a:latin typeface="Calibri" panose="020F0502020204030204" pitchFamily="34" charset="0"/>
                <a:ea typeface="Calibri" panose="020F0502020204030204" pitchFamily="34" charset="0"/>
                <a:cs typeface="Times New Roman" panose="02020603050405020304" pitchFamily="18" charset="0"/>
              </a:rPr>
              <a:t>expliquer ses troubles</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2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Deuxième temps : </a:t>
            </a:r>
            <a:endParaRPr lang="fr-FR" sz="32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sz="3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véritable </a:t>
            </a:r>
            <a:r>
              <a:rPr lang="fr-FR" sz="3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interrogatoire </a:t>
            </a:r>
            <a:r>
              <a:rPr lang="fr-FR" sz="3200" dirty="0" smtClean="0">
                <a:latin typeface="Calibri" panose="020F0502020204030204" pitchFamily="34" charset="0"/>
                <a:ea typeface="Calibri" panose="020F0502020204030204" pitchFamily="34" charset="0"/>
                <a:cs typeface="Times New Roman" panose="02020603050405020304" pitchFamily="18" charset="0"/>
              </a:rPr>
              <a:t>à la recherche de signes fonctionnels détaillés</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3200" dirty="0"/>
          </a:p>
        </p:txBody>
      </p:sp>
    </p:spTree>
    <p:extLst>
      <p:ext uri="{BB962C8B-B14F-4D97-AF65-F5344CB8AC3E}">
        <p14:creationId xmlns:p14="http://schemas.microsoft.com/office/powerpoint/2010/main" val="28713078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Conclusion d’entrée</a:t>
            </a:r>
          </a:p>
        </p:txBody>
      </p:sp>
      <p:sp>
        <p:nvSpPr>
          <p:cNvPr id="3" name="Espace réservé du contenu 2"/>
          <p:cNvSpPr>
            <a:spLocks noGrp="1"/>
          </p:cNvSpPr>
          <p:nvPr>
            <p:ph idx="1"/>
          </p:nvPr>
        </p:nvSpPr>
        <p:spPr>
          <a:xfrm>
            <a:off x="838200" y="1584101"/>
            <a:ext cx="10515600" cy="5273898"/>
          </a:xfrm>
        </p:spPr>
        <p:txBody>
          <a:bodyPr>
            <a:normAutofit/>
          </a:bodyPr>
          <a:lstStyle/>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Elle </a:t>
            </a:r>
            <a:r>
              <a:rPr lang="fr-FR" dirty="0">
                <a:latin typeface="Calibri" panose="020F0502020204030204" pitchFamily="34" charset="0"/>
                <a:ea typeface="Calibri" panose="020F0502020204030204" pitchFamily="34" charset="0"/>
                <a:cs typeface="Times New Roman" panose="02020603050405020304" pitchFamily="18" charset="0"/>
              </a:rPr>
              <a:t>doit résumer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les </a:t>
            </a:r>
            <a:r>
              <a:rPr lang="fr-FR" b="1" dirty="0">
                <a:latin typeface="Calibri" panose="020F0502020204030204" pitchFamily="34" charset="0"/>
                <a:ea typeface="Calibri" panose="020F0502020204030204" pitchFamily="34" charset="0"/>
                <a:cs typeface="Times New Roman" panose="02020603050405020304" pitchFamily="18" charset="0"/>
              </a:rPr>
              <a:t>troubles fonctionnels</a:t>
            </a:r>
            <a:r>
              <a:rPr lang="fr-FR" dirty="0">
                <a:latin typeface="Calibri" panose="020F0502020204030204" pitchFamily="34" charset="0"/>
                <a:ea typeface="Calibri" panose="020F0502020204030204" pitchFamily="34" charset="0"/>
                <a:cs typeface="Times New Roman" panose="02020603050405020304" pitchFamily="18" charset="0"/>
              </a:rPr>
              <a:t> du malade</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 et les </a:t>
            </a:r>
            <a:r>
              <a:rPr lang="fr-FR" b="1" dirty="0">
                <a:latin typeface="Calibri" panose="020F0502020204030204" pitchFamily="34" charset="0"/>
                <a:ea typeface="Calibri" panose="020F0502020204030204" pitchFamily="34" charset="0"/>
                <a:cs typeface="Times New Roman" panose="02020603050405020304" pitchFamily="18" charset="0"/>
              </a:rPr>
              <a:t>données de l’examen physique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Ce qui permet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 d’évoquer </a:t>
            </a:r>
            <a:r>
              <a:rPr lang="fr-FR" b="1" dirty="0">
                <a:latin typeface="Calibri" panose="020F0502020204030204" pitchFamily="34" charset="0"/>
                <a:ea typeface="Calibri" panose="020F0502020204030204" pitchFamily="34" charset="0"/>
                <a:cs typeface="Times New Roman" panose="02020603050405020304" pitchFamily="18" charset="0"/>
              </a:rPr>
              <a:t>les hypothèses diagnostiques</a:t>
            </a:r>
            <a:r>
              <a:rPr lang="fr-FR" dirty="0">
                <a:latin typeface="Calibri" panose="020F0502020204030204" pitchFamily="34" charset="0"/>
                <a:ea typeface="Calibri" panose="020F0502020204030204" pitchFamily="34" charset="0"/>
                <a:cs typeface="Times New Roman" panose="02020603050405020304" pitchFamily="18" charset="0"/>
              </a:rPr>
              <a:t> possibles</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De discuter </a:t>
            </a:r>
            <a:r>
              <a:rPr lang="fr-FR" b="1" dirty="0">
                <a:latin typeface="Calibri" panose="020F0502020204030204" pitchFamily="34" charset="0"/>
                <a:ea typeface="Calibri" panose="020F0502020204030204" pitchFamily="34" charset="0"/>
                <a:cs typeface="Times New Roman" panose="02020603050405020304" pitchFamily="18" charset="0"/>
              </a:rPr>
              <a:t>les examens complémentaires</a:t>
            </a:r>
            <a:r>
              <a:rPr lang="fr-FR" dirty="0">
                <a:latin typeface="Calibri" panose="020F0502020204030204" pitchFamily="34" charset="0"/>
                <a:ea typeface="Calibri" panose="020F0502020204030204" pitchFamily="34" charset="0"/>
                <a:cs typeface="Times New Roman" panose="02020603050405020304" pitchFamily="18" charset="0"/>
              </a:rPr>
              <a:t> utiles à demander</a:t>
            </a: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07592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Diagnostic à évoquer</a:t>
            </a:r>
            <a:endPar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contenu 2"/>
          <p:cNvSpPr>
            <a:spLocks noGrp="1"/>
          </p:cNvSpPr>
          <p:nvPr>
            <p:ph idx="1"/>
          </p:nvPr>
        </p:nvSpPr>
        <p:spPr>
          <a:xfrm>
            <a:off x="838200" y="1584101"/>
            <a:ext cx="10515600" cy="5273898"/>
          </a:xfrm>
        </p:spPr>
        <p:txBody>
          <a:bodyPr>
            <a:normAutofit lnSpcReduction="10000"/>
          </a:bodyPr>
          <a:lstStyle/>
          <a:p>
            <a:pPr marL="0" indent="0">
              <a:lnSpc>
                <a:spcPct val="107000"/>
              </a:lnSpc>
              <a:spcAft>
                <a:spcPts val="800"/>
              </a:spcAft>
              <a:buNone/>
            </a:pPr>
            <a:r>
              <a:rPr lang="fr-FR" sz="4400" b="1" dirty="0" smtClean="0">
                <a:latin typeface="Calibri" panose="020F0502020204030204" pitchFamily="34" charset="0"/>
                <a:ea typeface="Calibri" panose="020F0502020204030204" pitchFamily="34" charset="0"/>
                <a:cs typeface="Times New Roman" panose="02020603050405020304" pitchFamily="18" charset="0"/>
              </a:rPr>
              <a:t>Les différents diagnostics différentiels doivent être énumérés:</a:t>
            </a:r>
          </a:p>
          <a:p>
            <a:pPr marL="0" indent="0">
              <a:lnSpc>
                <a:spcPct val="107000"/>
              </a:lnSpc>
              <a:spcAft>
                <a:spcPts val="800"/>
              </a:spcAft>
              <a:buNone/>
            </a:pPr>
            <a:r>
              <a:rPr lang="fr-FR" sz="6600" b="1" dirty="0" smtClean="0">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sz="6600" b="1" dirty="0">
                <a:latin typeface="Calibri" panose="020F0502020204030204" pitchFamily="34" charset="0"/>
                <a:ea typeface="Calibri" panose="020F0502020204030204" pitchFamily="34" charset="0"/>
                <a:cs typeface="Times New Roman" panose="02020603050405020304" pitchFamily="18" charset="0"/>
              </a:rPr>
              <a:t>-</a:t>
            </a:r>
            <a:r>
              <a:rPr lang="fr-FR" sz="6600" b="1" dirty="0" smtClean="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sz="6600" b="1" dirty="0">
                <a:latin typeface="Calibri" panose="020F0502020204030204" pitchFamily="34" charset="0"/>
                <a:ea typeface="Calibri" panose="020F0502020204030204" pitchFamily="34" charset="0"/>
                <a:cs typeface="Times New Roman" panose="02020603050405020304" pitchFamily="18" charset="0"/>
              </a:rPr>
              <a:t>-</a:t>
            </a:r>
            <a:endParaRPr lang="fr-FR" sz="6600"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69137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Examens complémentaires</a:t>
            </a:r>
          </a:p>
        </p:txBody>
      </p:sp>
      <p:sp>
        <p:nvSpPr>
          <p:cNvPr id="3" name="Espace réservé du contenu 2"/>
          <p:cNvSpPr>
            <a:spLocks noGrp="1"/>
          </p:cNvSpPr>
          <p:nvPr>
            <p:ph idx="1"/>
          </p:nvPr>
        </p:nvSpPr>
        <p:spPr>
          <a:xfrm>
            <a:off x="838200" y="1584101"/>
            <a:ext cx="10515600" cy="5273898"/>
          </a:xfrm>
        </p:spPr>
        <p:txBody>
          <a:bodyPr>
            <a:normAutofit fontScale="92500" lnSpcReduction="10000"/>
          </a:bodyPr>
          <a:lstStyle/>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 </a:t>
            </a:r>
            <a:r>
              <a:rPr lang="fr-FR" b="1" dirty="0">
                <a:latin typeface="Calibri" panose="020F0502020204030204" pitchFamily="34" charset="0"/>
                <a:ea typeface="Calibri" panose="020F0502020204030204" pitchFamily="34" charset="0"/>
                <a:cs typeface="Times New Roman" panose="02020603050405020304" pitchFamily="18" charset="0"/>
              </a:rPr>
              <a:t>A</a:t>
            </a:r>
            <a:r>
              <a:rPr lang="fr-FR" b="1" dirty="0" smtClean="0">
                <a:latin typeface="Calibri" panose="020F0502020204030204" pitchFamily="34" charset="0"/>
                <a:ea typeface="Calibri" panose="020F0502020204030204" pitchFamily="34" charset="0"/>
                <a:cs typeface="Times New Roman" panose="02020603050405020304" pitchFamily="18" charset="0"/>
              </a:rPr>
              <a:t> </a:t>
            </a:r>
            <a:r>
              <a:rPr lang="fr-FR" b="1" dirty="0">
                <a:latin typeface="Calibri" panose="020F0502020204030204" pitchFamily="34" charset="0"/>
                <a:ea typeface="Calibri" panose="020F0502020204030204" pitchFamily="34" charset="0"/>
                <a:cs typeface="Times New Roman" panose="02020603050405020304" pitchFamily="18" charset="0"/>
              </a:rPr>
              <a:t>classer par ordre chronologique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Examens biologiques agrafés dans une </a:t>
            </a:r>
            <a:r>
              <a:rPr lang="fr-FR" dirty="0" smtClean="0">
                <a:latin typeface="Calibri" panose="020F0502020204030204" pitchFamily="34" charset="0"/>
                <a:ea typeface="Calibri" panose="020F0502020204030204" pitchFamily="34" charset="0"/>
                <a:cs typeface="Times New Roman" panose="02020603050405020304" pitchFamily="18" charset="0"/>
              </a:rPr>
              <a:t>chemise</a:t>
            </a:r>
          </a:p>
          <a:p>
            <a:pPr marL="0" lvl="0" indent="0">
              <a:lnSpc>
                <a:spcPct val="107000"/>
              </a:lnSpc>
              <a:spcAft>
                <a:spcPts val="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Radiographies rangées dans une pochette portant clairement le nom du malade, la nature et la date de l’examen, éventuellement une pastille peut être collée sur un cliché </a:t>
            </a:r>
            <a:r>
              <a:rPr lang="fr-FR" dirty="0" smtClean="0">
                <a:latin typeface="Calibri" panose="020F0502020204030204" pitchFamily="34" charset="0"/>
                <a:ea typeface="Calibri" panose="020F0502020204030204" pitchFamily="34" charset="0"/>
                <a:cs typeface="Times New Roman" panose="02020603050405020304" pitchFamily="18" charset="0"/>
              </a:rPr>
              <a:t>démonstratif</a:t>
            </a:r>
          </a:p>
          <a:p>
            <a:pPr marL="0" lvl="0" indent="0">
              <a:lnSpc>
                <a:spcPct val="107000"/>
              </a:lnSpc>
              <a:spcAft>
                <a:spcPts val="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Compte rendu des examens </a:t>
            </a:r>
            <a:r>
              <a:rPr lang="fr-FR" dirty="0" smtClean="0">
                <a:latin typeface="Calibri" panose="020F0502020204030204" pitchFamily="34" charset="0"/>
                <a:ea typeface="Calibri" panose="020F0502020204030204" pitchFamily="34" charset="0"/>
                <a:cs typeface="Times New Roman" panose="02020603050405020304" pitchFamily="18" charset="0"/>
              </a:rPr>
              <a:t>spécialisés ou avis  </a:t>
            </a:r>
            <a:r>
              <a:rPr lang="fr-FR" dirty="0">
                <a:latin typeface="Calibri" panose="020F0502020204030204" pitchFamily="34" charset="0"/>
                <a:ea typeface="Calibri" panose="020F0502020204030204" pitchFamily="34" charset="0"/>
                <a:cs typeface="Times New Roman" panose="02020603050405020304" pitchFamily="18" charset="0"/>
              </a:rPr>
              <a:t>agrafés dans </a:t>
            </a:r>
            <a:r>
              <a:rPr lang="fr-FR" dirty="0" smtClean="0">
                <a:latin typeface="Calibri" panose="020F0502020204030204" pitchFamily="34" charset="0"/>
                <a:ea typeface="Calibri" panose="020F0502020204030204" pitchFamily="34" charset="0"/>
                <a:cs typeface="Times New Roman" panose="02020603050405020304" pitchFamily="18" charset="0"/>
              </a:rPr>
              <a:t>l’observation</a:t>
            </a:r>
          </a:p>
          <a:p>
            <a:pPr marL="342900" lvl="0" indent="-342900">
              <a:lnSpc>
                <a:spcPct val="107000"/>
              </a:lnSpc>
              <a:spcAft>
                <a:spcPts val="800"/>
              </a:spcAft>
              <a:buFont typeface="Calibri" panose="020F0502020204030204" pitchFamily="34" charset="0"/>
              <a:buChar char="-"/>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dirty="0" smtClean="0">
                <a:latin typeface="Calibri" panose="020F0502020204030204" pitchFamily="34" charset="0"/>
                <a:ea typeface="Calibri" panose="020F0502020204030204" pitchFamily="34" charset="0"/>
                <a:cs typeface="Times New Roman" panose="02020603050405020304" pitchFamily="18" charset="0"/>
              </a:rPr>
              <a:t>Pancarte XXXX, tableau, courbe</a:t>
            </a:r>
          </a:p>
          <a:p>
            <a:pPr marL="0" lv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18644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fontScale="90000"/>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2</a:t>
            </a:r>
            <a:r>
              <a:rPr lang="fr-FR" sz="60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ème</a:t>
            </a: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conclusion: diagnostic retenu</a:t>
            </a:r>
            <a:endPar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contenu 2"/>
          <p:cNvSpPr>
            <a:spLocks noGrp="1"/>
          </p:cNvSpPr>
          <p:nvPr>
            <p:ph idx="1"/>
          </p:nvPr>
        </p:nvSpPr>
        <p:spPr>
          <a:xfrm>
            <a:off x="838200" y="1584101"/>
            <a:ext cx="10515600" cy="5273898"/>
          </a:xfrm>
        </p:spPr>
        <p:txBody>
          <a:bodyPr>
            <a:normAutofit/>
          </a:bodyPr>
          <a:lstStyle/>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Il </a:t>
            </a:r>
            <a:r>
              <a:rPr lang="fr-FR" dirty="0">
                <a:latin typeface="Calibri" panose="020F0502020204030204" pitchFamily="34" charset="0"/>
                <a:ea typeface="Calibri" panose="020F0502020204030204" pitchFamily="34" charset="0"/>
                <a:cs typeface="Times New Roman" panose="02020603050405020304" pitchFamily="18" charset="0"/>
              </a:rPr>
              <a:t>est bon de rédiger </a:t>
            </a:r>
            <a:r>
              <a:rPr lang="fr-FR" b="1" dirty="0">
                <a:latin typeface="Calibri" panose="020F0502020204030204" pitchFamily="34" charset="0"/>
                <a:ea typeface="Calibri" panose="020F0502020204030204" pitchFamily="34" charset="0"/>
                <a:cs typeface="Times New Roman" panose="02020603050405020304" pitchFamily="18" charset="0"/>
              </a:rPr>
              <a:t>une</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b="1" dirty="0">
                <a:latin typeface="Calibri" panose="020F0502020204030204" pitchFamily="34" charset="0"/>
                <a:ea typeface="Calibri" panose="020F0502020204030204" pitchFamily="34" charset="0"/>
                <a:cs typeface="Times New Roman" panose="02020603050405020304" pitchFamily="18" charset="0"/>
              </a:rPr>
              <a:t>nouvelle discussion</a:t>
            </a:r>
            <a:r>
              <a:rPr lang="fr-FR" dirty="0">
                <a:latin typeface="Calibri" panose="020F0502020204030204" pitchFamily="34" charset="0"/>
                <a:ea typeface="Calibri" panose="020F0502020204030204" pitchFamily="34" charset="0"/>
                <a:cs typeface="Times New Roman" panose="02020603050405020304" pitchFamily="18" charset="0"/>
              </a:rPr>
              <a:t> permettant </a:t>
            </a:r>
            <a:r>
              <a:rPr lang="fr-FR" dirty="0" smtClean="0">
                <a:latin typeface="Calibri" panose="020F0502020204030204" pitchFamily="34" charset="0"/>
                <a:ea typeface="Calibri" panose="020F0502020204030204" pitchFamily="34" charset="0"/>
                <a:cs typeface="Times New Roman" panose="02020603050405020304" pitchFamily="18" charset="0"/>
              </a:rPr>
              <a:t>d ’aboutir </a:t>
            </a:r>
            <a:r>
              <a:rPr lang="fr-FR" dirty="0">
                <a:latin typeface="Calibri" panose="020F0502020204030204" pitchFamily="34" charset="0"/>
                <a:ea typeface="Calibri" panose="020F0502020204030204" pitchFamily="34" charset="0"/>
                <a:cs typeface="Times New Roman" panose="02020603050405020304" pitchFamily="18" charset="0"/>
              </a:rPr>
              <a:t>à un </a:t>
            </a:r>
            <a:r>
              <a:rPr lang="fr-FR" dirty="0" smtClean="0">
                <a:latin typeface="Calibri" panose="020F0502020204030204" pitchFamily="34" charset="0"/>
                <a:ea typeface="Calibri" panose="020F0502020204030204" pitchFamily="34" charset="0"/>
                <a:cs typeface="Times New Roman" panose="02020603050405020304" pitchFamily="18" charset="0"/>
              </a:rPr>
              <a:t>diagnostic</a:t>
            </a:r>
          </a:p>
          <a:p>
            <a:pPr marL="0" lvl="0" indent="0">
              <a:lnSpc>
                <a:spcPct val="107000"/>
              </a:lnSpc>
              <a:spcAft>
                <a:spcPts val="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87493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T</a:t>
            </a: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raitement</a:t>
            </a:r>
            <a:endPar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contenu 2"/>
          <p:cNvSpPr>
            <a:spLocks noGrp="1"/>
          </p:cNvSpPr>
          <p:nvPr>
            <p:ph idx="1"/>
          </p:nvPr>
        </p:nvSpPr>
        <p:spPr>
          <a:xfrm>
            <a:off x="838200" y="1584101"/>
            <a:ext cx="10515600" cy="5273898"/>
          </a:xfrm>
        </p:spPr>
        <p:txBody>
          <a:bodyPr>
            <a:normAutofit/>
          </a:bodyPr>
          <a:lstStyle/>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 préciser toutes prescriptions sur la fiche de prescription</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Oxygène, perfusion, </a:t>
            </a:r>
            <a:r>
              <a:rPr lang="fr-FR" dirty="0" err="1" smtClean="0">
                <a:latin typeface="Calibri" panose="020F0502020204030204" pitchFamily="34" charset="0"/>
                <a:ea typeface="Calibri" panose="020F0502020204030204" pitchFamily="34" charset="0"/>
                <a:cs typeface="Times New Roman" panose="02020603050405020304" pitchFamily="18" charset="0"/>
              </a:rPr>
              <a:t>atb</a:t>
            </a:r>
            <a:r>
              <a:rPr lang="fr-FR" dirty="0" smtClean="0">
                <a:latin typeface="Calibri" panose="020F0502020204030204" pitchFamily="34" charset="0"/>
                <a:ea typeface="Calibri" panose="020F0502020204030204" pitchFamily="34" charset="0"/>
                <a:cs typeface="Times New Roman" panose="02020603050405020304" pitchFamily="18" charset="0"/>
              </a:rPr>
              <a:t>, insuline ATG, traitement oral chronique…………..</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Modalités de prescriptions </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Début et Durée du traitement</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Arrêt des traitement</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63628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Evolution</a:t>
            </a:r>
            <a:endParaRPr lang="fr-FR" sz="6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contenu 2"/>
          <p:cNvSpPr>
            <a:spLocks noGrp="1"/>
          </p:cNvSpPr>
          <p:nvPr>
            <p:ph idx="1"/>
          </p:nvPr>
        </p:nvSpPr>
        <p:spPr>
          <a:xfrm>
            <a:off x="838200" y="1584101"/>
            <a:ext cx="10515600" cy="5273898"/>
          </a:xfrm>
        </p:spPr>
        <p:txBody>
          <a:bodyPr>
            <a:normAutofit/>
          </a:bodyPr>
          <a:lstStyle/>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L’évolution clinique sous l’influence du traitement doit être consignée dans l’observation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Régression des signes fonctionnels et </a:t>
            </a:r>
            <a:r>
              <a:rPr lang="fr-FR" dirty="0" smtClean="0">
                <a:latin typeface="Calibri" panose="020F0502020204030204" pitchFamily="34" charset="0"/>
                <a:ea typeface="Calibri" panose="020F0502020204030204" pitchFamily="34" charset="0"/>
                <a:cs typeface="Times New Roman" panose="02020603050405020304" pitchFamily="18" charset="0"/>
              </a:rPr>
              <a:t>physiques</a:t>
            </a:r>
          </a:p>
          <a:p>
            <a:pPr marL="0" lvl="0" indent="0">
              <a:lnSpc>
                <a:spcPct val="107000"/>
              </a:lnSpc>
              <a:spcAft>
                <a:spcPts val="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Disparition des anomalies </a:t>
            </a:r>
            <a:r>
              <a:rPr lang="fr-FR" dirty="0" smtClean="0">
                <a:latin typeface="Calibri" panose="020F0502020204030204" pitchFamily="34" charset="0"/>
                <a:ea typeface="Calibri" panose="020F0502020204030204" pitchFamily="34" charset="0"/>
                <a:cs typeface="Times New Roman" panose="02020603050405020304" pitchFamily="18" charset="0"/>
              </a:rPr>
              <a:t>biologiques</a:t>
            </a:r>
          </a:p>
          <a:p>
            <a:pPr marL="0" lvl="0" indent="0">
              <a:lnSpc>
                <a:spcPct val="107000"/>
              </a:lnSpc>
              <a:spcAft>
                <a:spcPts val="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Normalisation des examens spécialisés</a:t>
            </a:r>
          </a:p>
          <a:p>
            <a:pPr marL="0" lv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81197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Evolution</a:t>
            </a:r>
            <a:endParaRPr lang="fr-FR" sz="6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contenu 2"/>
          <p:cNvSpPr>
            <a:spLocks noGrp="1"/>
          </p:cNvSpPr>
          <p:nvPr>
            <p:ph idx="1"/>
          </p:nvPr>
        </p:nvSpPr>
        <p:spPr>
          <a:xfrm>
            <a:off x="838200" y="1584101"/>
            <a:ext cx="10515600" cy="5273898"/>
          </a:xfrm>
        </p:spPr>
        <p:txBody>
          <a:bodyPr>
            <a:normAutofit/>
          </a:bodyPr>
          <a:lstStyle/>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Tous les problèmes rencontrés au cours des gardes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a:t>
            </a:r>
            <a:r>
              <a:rPr lang="fr-FR" dirty="0" smtClean="0">
                <a:latin typeface="Calibri" panose="020F0502020204030204" pitchFamily="34" charset="0"/>
                <a:ea typeface="Calibri" panose="020F0502020204030204" pitchFamily="34" charset="0"/>
                <a:cs typeface="Times New Roman" panose="02020603050405020304" pitchFamily="18" charset="0"/>
              </a:rPr>
              <a:t>es complications et CAT</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Les effets secondaires des médicaments</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Intérêt de collaboration avec les  infirmiers, kiné et aide soignants, pharmaciens cliniciens et confrères</a:t>
            </a:r>
          </a:p>
          <a:p>
            <a:pPr>
              <a:lnSpc>
                <a:spcPct val="107000"/>
              </a:lnSpc>
              <a:spcAft>
                <a:spcPts val="800"/>
              </a:spcAft>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69268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8538"/>
            <a:ext cx="10515600" cy="1325563"/>
          </a:xfrm>
        </p:spPr>
        <p:txBody>
          <a:bodyPr>
            <a:norm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Sortie</a:t>
            </a:r>
            <a:endParaRPr lang="fr-FR" sz="6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contenu 2"/>
          <p:cNvSpPr>
            <a:spLocks noGrp="1"/>
          </p:cNvSpPr>
          <p:nvPr>
            <p:ph idx="1"/>
          </p:nvPr>
        </p:nvSpPr>
        <p:spPr>
          <a:xfrm>
            <a:off x="838200" y="1584101"/>
            <a:ext cx="10515600" cy="5273898"/>
          </a:xfrm>
        </p:spPr>
        <p:txBody>
          <a:bodyPr>
            <a:normAutofit/>
          </a:bodyPr>
          <a:lstStyle/>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Lorsque </a:t>
            </a:r>
            <a:r>
              <a:rPr lang="fr-FR" dirty="0">
                <a:latin typeface="Calibri" panose="020F0502020204030204" pitchFamily="34" charset="0"/>
                <a:ea typeface="Calibri" panose="020F0502020204030204" pitchFamily="34" charset="0"/>
                <a:cs typeface="Times New Roman" panose="02020603050405020304" pitchFamily="18" charset="0"/>
              </a:rPr>
              <a:t>la sortie du malade est décidée, doivent être notés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La date de la sortie</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L’état clinique du malade : court examen clinique portant notamment sur les anomalies existantes et/ou persistantes</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Le traitement à poursuivre</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La destination du malade : retour à domicile, séjour en maison de repos, transfert dans un autre service</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Eventuel rendez - vous de consultation</a:t>
            </a:r>
          </a:p>
          <a:p>
            <a:pPr marL="0" lv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9672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solidFill>
                <a:srgbClr val="FF0000"/>
              </a:solidFill>
            </a:endParaRPr>
          </a:p>
        </p:txBody>
      </p:sp>
      <p:sp>
        <p:nvSpPr>
          <p:cNvPr id="3" name="Espace réservé du contenu 2"/>
          <p:cNvSpPr>
            <a:spLocks noGrp="1"/>
          </p:cNvSpPr>
          <p:nvPr>
            <p:ph idx="1"/>
          </p:nvPr>
        </p:nvSpPr>
        <p:spPr/>
        <p:txBody>
          <a:bodyPr/>
          <a:lstStyle/>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préciser :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La date du début des troubles</a:t>
            </a:r>
          </a:p>
          <a:p>
            <a:pPr marL="342900" lvl="0" indent="-342900">
              <a:lnSpc>
                <a:spcPct val="107000"/>
              </a:lnSpc>
              <a:spcAft>
                <a:spcPts val="0"/>
              </a:spcAft>
              <a:buFont typeface="Calibri" panose="020F0502020204030204" pitchFamily="34" charset="0"/>
              <a:buChar char="-"/>
            </a:pPr>
            <a:r>
              <a:rPr lang="fr-FR" dirty="0" smtClean="0">
                <a:latin typeface="Calibri" panose="020F0502020204030204" pitchFamily="34" charset="0"/>
                <a:ea typeface="Calibri" panose="020F0502020204030204" pitchFamily="34" charset="0"/>
                <a:cs typeface="Times New Roman" panose="02020603050405020304" pitchFamily="18" charset="0"/>
              </a:rPr>
              <a:t>Leurs modalités </a:t>
            </a:r>
            <a:r>
              <a:rPr lang="fr-FR" dirty="0">
                <a:latin typeface="Calibri" panose="020F0502020204030204" pitchFamily="34" charset="0"/>
                <a:ea typeface="Calibri" panose="020F0502020204030204" pitchFamily="34" charset="0"/>
                <a:cs typeface="Times New Roman" panose="02020603050405020304" pitchFamily="18" charset="0"/>
              </a:rPr>
              <a:t>d’apparition</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Leur évolution</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Les examens complémentaires déjà réalisés</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Les traitements déjà pris et leurs effets</a:t>
            </a:r>
          </a:p>
          <a:p>
            <a:endParaRPr lang="fr-FR" dirty="0"/>
          </a:p>
        </p:txBody>
      </p:sp>
    </p:spTree>
    <p:extLst>
      <p:ext uri="{BB962C8B-B14F-4D97-AF65-F5344CB8AC3E}">
        <p14:creationId xmlns:p14="http://schemas.microsoft.com/office/powerpoint/2010/main" val="3908750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4000" b="1" dirty="0">
              <a:solidFill>
                <a:srgbClr val="FF0000"/>
              </a:solidFill>
            </a:endParaRPr>
          </a:p>
        </p:txBody>
      </p:sp>
      <p:sp>
        <p:nvSpPr>
          <p:cNvPr id="3" name="Espace réservé du contenu 2"/>
          <p:cNvSpPr>
            <a:spLocks noGrp="1"/>
          </p:cNvSpPr>
          <p:nvPr>
            <p:ph idx="1"/>
          </p:nvPr>
        </p:nvSpPr>
        <p:spPr>
          <a:xfrm>
            <a:off x="838200" y="1257300"/>
            <a:ext cx="10515600" cy="5600700"/>
          </a:xfrm>
        </p:spPr>
        <p:txBody>
          <a:bodyPr>
            <a:normAutofit/>
          </a:bodyPr>
          <a:lstStyle/>
          <a:p>
            <a:pPr marL="0" indent="0">
              <a:lnSpc>
                <a:spcPct val="107000"/>
              </a:lnSpc>
              <a:spcAft>
                <a:spcPts val="800"/>
              </a:spcAft>
              <a:buNone/>
            </a:pPr>
            <a:r>
              <a:rPr lang="fr-FR" sz="3200" dirty="0">
                <a:solidFill>
                  <a:srgbClr val="70AD47"/>
                </a:solidFill>
                <a:latin typeface="Calibri" panose="020F0502020204030204" pitchFamily="34" charset="0"/>
                <a:ea typeface="Calibri" panose="020F0502020204030204" pitchFamily="34" charset="0"/>
                <a:cs typeface="Times New Roman" panose="02020603050405020304" pitchFamily="18" charset="0"/>
              </a:rPr>
              <a:t>Analyse d’une douleur spontanée</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200" b="1" dirty="0">
                <a:latin typeface="Calibri" panose="020F0502020204030204" pitchFamily="34" charset="0"/>
                <a:ea typeface="Calibri" panose="020F0502020204030204" pitchFamily="34" charset="0"/>
                <a:cs typeface="Times New Roman" panose="02020603050405020304" pitchFamily="18" charset="0"/>
              </a:rPr>
              <a:t>Mode de </a:t>
            </a:r>
            <a:r>
              <a:rPr lang="fr-FR" sz="3200" b="1" dirty="0" smtClean="0">
                <a:latin typeface="Calibri" panose="020F0502020204030204" pitchFamily="34" charset="0"/>
                <a:ea typeface="Calibri" panose="020F0502020204030204" pitchFamily="34" charset="0"/>
                <a:cs typeface="Times New Roman" panose="02020603050405020304" pitchFamily="18" charset="0"/>
              </a:rPr>
              <a:t>début</a:t>
            </a:r>
            <a:r>
              <a:rPr lang="fr-FR" sz="3200" dirty="0" smtClean="0">
                <a:latin typeface="Calibri" panose="020F0502020204030204" pitchFamily="34" charset="0"/>
                <a:ea typeface="Calibri" panose="020F0502020204030204" pitchFamily="34" charset="0"/>
                <a:cs typeface="Times New Roman" panose="02020603050405020304" pitchFamily="18" charset="0"/>
              </a:rPr>
              <a:t>, </a:t>
            </a:r>
            <a:r>
              <a:rPr lang="fr-FR" sz="3200" b="1" dirty="0" smtClean="0">
                <a:latin typeface="Calibri" panose="020F0502020204030204" pitchFamily="34" charset="0"/>
                <a:ea typeface="Calibri" panose="020F0502020204030204" pitchFamily="34" charset="0"/>
                <a:cs typeface="Times New Roman" panose="02020603050405020304" pitchFamily="18" charset="0"/>
              </a:rPr>
              <a:t>siège, irradiations</a:t>
            </a:r>
            <a:r>
              <a:rPr lang="fr-FR" sz="3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sz="3200" b="1" dirty="0" smtClean="0">
                <a:latin typeface="Calibri" panose="020F0502020204030204" pitchFamily="34" charset="0"/>
                <a:ea typeface="Calibri" panose="020F0502020204030204" pitchFamily="34" charset="0"/>
                <a:cs typeface="Times New Roman" panose="02020603050405020304" pitchFamily="18" charset="0"/>
              </a:rPr>
              <a:t>Type</a:t>
            </a:r>
            <a:r>
              <a:rPr lang="fr-FR" sz="3200" dirty="0" smtClean="0">
                <a:latin typeface="Calibri" panose="020F0502020204030204" pitchFamily="34" charset="0"/>
                <a:ea typeface="Calibri" panose="020F0502020204030204" pitchFamily="34" charset="0"/>
                <a:cs typeface="Times New Roman" panose="02020603050405020304" pitchFamily="18" charset="0"/>
              </a:rPr>
              <a:t>, </a:t>
            </a:r>
            <a:r>
              <a:rPr lang="fr-FR" sz="3200" b="1" dirty="0">
                <a:latin typeface="Calibri" panose="020F0502020204030204" pitchFamily="34" charset="0"/>
                <a:ea typeface="Calibri" panose="020F0502020204030204" pitchFamily="34" charset="0"/>
                <a:cs typeface="Times New Roman" panose="02020603050405020304" pitchFamily="18" charset="0"/>
              </a:rPr>
              <a:t>i</a:t>
            </a:r>
            <a:r>
              <a:rPr lang="fr-FR" sz="3200" b="1" dirty="0" smtClean="0">
                <a:latin typeface="Calibri" panose="020F0502020204030204" pitchFamily="34" charset="0"/>
                <a:ea typeface="Calibri" panose="020F0502020204030204" pitchFamily="34" charset="0"/>
                <a:cs typeface="Times New Roman" panose="02020603050405020304" pitchFamily="18" charset="0"/>
              </a:rPr>
              <a:t>ntensité</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200" b="1" dirty="0">
                <a:latin typeface="Calibri" panose="020F0502020204030204" pitchFamily="34" charset="0"/>
                <a:ea typeface="Calibri" panose="020F0502020204030204" pitchFamily="34" charset="0"/>
                <a:cs typeface="Times New Roman" panose="02020603050405020304" pitchFamily="18" charset="0"/>
              </a:rPr>
              <a:t>Facteurs influençant la </a:t>
            </a:r>
            <a:r>
              <a:rPr lang="fr-FR" sz="3200" b="1" dirty="0" smtClean="0">
                <a:latin typeface="Calibri" panose="020F0502020204030204" pitchFamily="34" charset="0"/>
                <a:ea typeface="Calibri" panose="020F0502020204030204" pitchFamily="34" charset="0"/>
                <a:cs typeface="Times New Roman" panose="02020603050405020304" pitchFamily="18" charset="0"/>
              </a:rPr>
              <a:t>douleur</a:t>
            </a:r>
            <a:r>
              <a:rPr lang="fr-FR" sz="3200" dirty="0" smtClean="0">
                <a:latin typeface="Calibri" panose="020F0502020204030204" pitchFamily="34" charset="0"/>
                <a:ea typeface="Calibri" panose="020F0502020204030204" pitchFamily="34" charset="0"/>
                <a:cs typeface="Times New Roman" panose="02020603050405020304" pitchFamily="18" charset="0"/>
              </a:rPr>
              <a:t>, </a:t>
            </a:r>
            <a:r>
              <a:rPr lang="fr-FR" sz="3200" b="1" dirty="0">
                <a:latin typeface="Calibri" panose="020F0502020204030204" pitchFamily="34" charset="0"/>
                <a:ea typeface="Calibri" panose="020F0502020204030204" pitchFamily="34" charset="0"/>
                <a:cs typeface="Times New Roman" panose="02020603050405020304" pitchFamily="18" charset="0"/>
              </a:rPr>
              <a:t>s</a:t>
            </a:r>
            <a:r>
              <a:rPr lang="fr-FR" sz="3200" b="1" dirty="0" smtClean="0">
                <a:latin typeface="Calibri" panose="020F0502020204030204" pitchFamily="34" charset="0"/>
                <a:ea typeface="Calibri" panose="020F0502020204030204" pitchFamily="34" charset="0"/>
                <a:cs typeface="Times New Roman" panose="02020603050405020304" pitchFamily="18" charset="0"/>
              </a:rPr>
              <a:t>ymptômes d’accompagnement</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200" b="1" dirty="0" smtClean="0">
                <a:latin typeface="Calibri" panose="020F0502020204030204" pitchFamily="34" charset="0"/>
                <a:ea typeface="Calibri" panose="020F0502020204030204" pitchFamily="34" charset="0"/>
                <a:cs typeface="Times New Roman" panose="02020603050405020304" pitchFamily="18" charset="0"/>
              </a:rPr>
              <a:t>Evolution, </a:t>
            </a:r>
            <a:r>
              <a:rPr lang="fr-FR" sz="3200" b="1" dirty="0">
                <a:latin typeface="Calibri" panose="020F0502020204030204" pitchFamily="34" charset="0"/>
                <a:ea typeface="Calibri" panose="020F0502020204030204" pitchFamily="34" charset="0"/>
                <a:cs typeface="Times New Roman" panose="02020603050405020304" pitchFamily="18" charset="0"/>
              </a:rPr>
              <a:t>h</a:t>
            </a:r>
            <a:r>
              <a:rPr lang="fr-FR" sz="3200" b="1" dirty="0" smtClean="0">
                <a:latin typeface="Calibri" panose="020F0502020204030204" pitchFamily="34" charset="0"/>
                <a:ea typeface="Calibri" panose="020F0502020204030204" pitchFamily="34" charset="0"/>
                <a:cs typeface="Times New Roman" panose="02020603050405020304" pitchFamily="18" charset="0"/>
              </a:rPr>
              <a:t>oraire </a:t>
            </a:r>
            <a:r>
              <a:rPr lang="fr-FR" sz="3200" b="1" dirty="0">
                <a:latin typeface="Calibri" panose="020F0502020204030204" pitchFamily="34" charset="0"/>
                <a:ea typeface="Calibri" panose="020F0502020204030204" pitchFamily="34" charset="0"/>
                <a:cs typeface="Times New Roman" panose="02020603050405020304" pitchFamily="18" charset="0"/>
              </a:rPr>
              <a:t>dans le nycthémère </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200" b="1" dirty="0">
                <a:latin typeface="Calibri" panose="020F0502020204030204" pitchFamily="34" charset="0"/>
                <a:ea typeface="Calibri" panose="020F0502020204030204" pitchFamily="34" charset="0"/>
                <a:cs typeface="Times New Roman" panose="02020603050405020304" pitchFamily="18" charset="0"/>
              </a:rPr>
              <a:t>Evolution au long </a:t>
            </a:r>
            <a:r>
              <a:rPr lang="fr-FR" sz="3200" b="1" dirty="0" smtClean="0">
                <a:latin typeface="Calibri" panose="020F0502020204030204" pitchFamily="34" charset="0"/>
                <a:ea typeface="Calibri" panose="020F0502020204030204" pitchFamily="34" charset="0"/>
                <a:cs typeface="Times New Roman" panose="02020603050405020304" pitchFamily="18" charset="0"/>
              </a:rPr>
              <a:t>cours, </a:t>
            </a:r>
            <a:r>
              <a:rPr lang="fr-FR" sz="3200" b="1" dirty="0">
                <a:latin typeface="Calibri" panose="020F0502020204030204" pitchFamily="34" charset="0"/>
                <a:ea typeface="Calibri" panose="020F0502020204030204" pitchFamily="34" charset="0"/>
                <a:cs typeface="Times New Roman" panose="02020603050405020304" pitchFamily="18" charset="0"/>
              </a:rPr>
              <a:t>p</a:t>
            </a:r>
            <a:r>
              <a:rPr lang="fr-FR" sz="3200" b="1" dirty="0" smtClean="0">
                <a:latin typeface="Calibri" panose="020F0502020204030204" pitchFamily="34" charset="0"/>
                <a:ea typeface="Calibri" panose="020F0502020204030204" pitchFamily="34" charset="0"/>
                <a:cs typeface="Times New Roman" panose="02020603050405020304" pitchFamily="18" charset="0"/>
              </a:rPr>
              <a:t>rofil </a:t>
            </a:r>
            <a:r>
              <a:rPr lang="fr-FR" sz="3200" b="1" dirty="0">
                <a:latin typeface="Calibri" panose="020F0502020204030204" pitchFamily="34" charset="0"/>
                <a:ea typeface="Calibri" panose="020F0502020204030204" pitchFamily="34" charset="0"/>
                <a:cs typeface="Times New Roman" panose="02020603050405020304" pitchFamily="18" charset="0"/>
              </a:rPr>
              <a:t>évolutif pour la douleur chronique </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endParaRPr lang="fr-FR" sz="3200" dirty="0"/>
          </a:p>
        </p:txBody>
      </p:sp>
    </p:spTree>
    <p:extLst>
      <p:ext uri="{BB962C8B-B14F-4D97-AF65-F5344CB8AC3E}">
        <p14:creationId xmlns:p14="http://schemas.microsoft.com/office/powerpoint/2010/main" val="1307687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p>
        </p:txBody>
      </p:sp>
      <p:sp>
        <p:nvSpPr>
          <p:cNvPr id="3" name="Espace réservé du contenu 2"/>
          <p:cNvSpPr>
            <a:spLocks noGrp="1"/>
          </p:cNvSpPr>
          <p:nvPr>
            <p:ph idx="1"/>
          </p:nvPr>
        </p:nvSpPr>
        <p:spPr>
          <a:xfrm>
            <a:off x="838200" y="1459832"/>
            <a:ext cx="10515600" cy="5398167"/>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Signes fonctionnels en pathologie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cardiovasculaire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Dyspnée, douleur thoracique, perte de connaissance, palpitations, douleurs des membres inférieurs</a:t>
            </a:r>
          </a:p>
          <a:p>
            <a:pPr marL="0" indent="0">
              <a:lnSpc>
                <a:spcPct val="107000"/>
              </a:lnSpc>
              <a:spcAft>
                <a:spcPts val="800"/>
              </a:spcAft>
              <a:buNone/>
            </a:pP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Stade de la NYHA:</a:t>
            </a:r>
          </a:p>
          <a:p>
            <a:pPr algn="just" fontAlgn="base"/>
            <a:r>
              <a:rPr lang="fr-FR" dirty="0">
                <a:solidFill>
                  <a:srgbClr val="282828"/>
                </a:solidFill>
                <a:latin typeface="Lato"/>
              </a:rPr>
              <a:t>I : Asymptomatique, gêne lors d'efforts exceptionnels.</a:t>
            </a:r>
          </a:p>
          <a:p>
            <a:pPr algn="just" fontAlgn="base"/>
            <a:r>
              <a:rPr lang="fr-FR" dirty="0" smtClean="0">
                <a:solidFill>
                  <a:srgbClr val="282828"/>
                </a:solidFill>
                <a:latin typeface="Lato"/>
              </a:rPr>
              <a:t>II </a:t>
            </a:r>
            <a:r>
              <a:rPr lang="fr-FR" dirty="0">
                <a:solidFill>
                  <a:srgbClr val="282828"/>
                </a:solidFill>
                <a:latin typeface="Lato"/>
              </a:rPr>
              <a:t>: Gêne modérée pour des efforts importants.</a:t>
            </a:r>
          </a:p>
          <a:p>
            <a:pPr algn="just" fontAlgn="base"/>
            <a:r>
              <a:rPr lang="fr-FR" dirty="0" smtClean="0">
                <a:solidFill>
                  <a:srgbClr val="282828"/>
                </a:solidFill>
                <a:latin typeface="Lato"/>
              </a:rPr>
              <a:t>III </a:t>
            </a:r>
            <a:r>
              <a:rPr lang="fr-FR" dirty="0">
                <a:solidFill>
                  <a:srgbClr val="282828"/>
                </a:solidFill>
                <a:latin typeface="Lato"/>
              </a:rPr>
              <a:t>: Gêne ressentie lors d'efforts modérés.</a:t>
            </a:r>
          </a:p>
          <a:p>
            <a:pPr algn="just" fontAlgn="base"/>
            <a:r>
              <a:rPr lang="fr-FR" dirty="0" smtClean="0">
                <a:solidFill>
                  <a:srgbClr val="282828"/>
                </a:solidFill>
                <a:latin typeface="Lato"/>
              </a:rPr>
              <a:t>IV </a:t>
            </a:r>
            <a:r>
              <a:rPr lang="fr-FR" dirty="0">
                <a:solidFill>
                  <a:srgbClr val="282828"/>
                </a:solidFill>
                <a:latin typeface="Lato"/>
              </a:rPr>
              <a:t>: Gêne lors du moindre effort ou au repos.</a:t>
            </a: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1106517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p>
        </p:txBody>
      </p:sp>
      <p:sp>
        <p:nvSpPr>
          <p:cNvPr id="3" name="Espace réservé du contenu 2"/>
          <p:cNvSpPr>
            <a:spLocks noGrp="1"/>
          </p:cNvSpPr>
          <p:nvPr>
            <p:ph idx="1"/>
          </p:nvPr>
        </p:nvSpPr>
        <p:spPr/>
        <p:txBody>
          <a:bodyPr>
            <a:normAutofit/>
          </a:bodyPr>
          <a:lstStyle/>
          <a:p>
            <a:pPr lvl="0">
              <a:lnSpc>
                <a:spcPct val="107000"/>
              </a:lnSpc>
              <a:spcAft>
                <a:spcPts val="800"/>
              </a:spcAft>
            </a:pPr>
            <a:r>
              <a:rPr lang="fr-FR" sz="3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Signes fonctionnels en pathologie pulmonaire :</a:t>
            </a:r>
            <a:endParaRPr lang="fr-FR" sz="36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sz="3600" dirty="0">
                <a:solidFill>
                  <a:prstClr val="black"/>
                </a:solidFill>
                <a:latin typeface="Calibri" panose="020F0502020204030204" pitchFamily="34" charset="0"/>
                <a:ea typeface="Calibri" panose="020F0502020204030204" pitchFamily="34" charset="0"/>
                <a:cs typeface="Times New Roman" panose="02020603050405020304" pitchFamily="18" charset="0"/>
              </a:rPr>
              <a:t>Douleur thoracique, toux, expectoration, dyspnée, hémoptysie</a:t>
            </a:r>
          </a:p>
          <a:p>
            <a:pPr marL="0" indent="0">
              <a:buNone/>
            </a:pPr>
            <a:endParaRPr lang="fr-FR" sz="3200" dirty="0"/>
          </a:p>
        </p:txBody>
      </p:sp>
    </p:spTree>
    <p:extLst>
      <p:ext uri="{BB962C8B-B14F-4D97-AF65-F5344CB8AC3E}">
        <p14:creationId xmlns:p14="http://schemas.microsoft.com/office/powerpoint/2010/main" val="3920176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p>
        </p:txBody>
      </p:sp>
      <p:sp>
        <p:nvSpPr>
          <p:cNvPr id="3" name="Espace réservé du contenu 2"/>
          <p:cNvSpPr>
            <a:spLocks noGrp="1"/>
          </p:cNvSpPr>
          <p:nvPr>
            <p:ph idx="1"/>
          </p:nvPr>
        </p:nvSpPr>
        <p:spPr/>
        <p:txBody>
          <a:bodyPr>
            <a:normAutofit lnSpcReduction="10000"/>
          </a:bodyPr>
          <a:lstStyle/>
          <a:p>
            <a:pPr lvl="0">
              <a:lnSpc>
                <a:spcPct val="107000"/>
              </a:lnSpc>
              <a:spcAft>
                <a:spcPts val="800"/>
              </a:spcAft>
            </a:pPr>
            <a:r>
              <a:rPr lang="fr-FR" sz="3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Signes fonctionnels en pathologie </a:t>
            </a:r>
            <a:r>
              <a:rPr lang="fr-FR" sz="3600"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neurologique:</a:t>
            </a:r>
            <a:endParaRPr lang="fr-FR" sz="36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sz="36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Agitation, trouble de comportement, trouble de mémoire </a:t>
            </a:r>
          </a:p>
          <a:p>
            <a:pPr marL="0" lvl="0" indent="0">
              <a:lnSpc>
                <a:spcPct val="107000"/>
              </a:lnSpc>
              <a:spcAft>
                <a:spcPts val="800"/>
              </a:spcAft>
              <a:buNone/>
            </a:pPr>
            <a:r>
              <a:rPr lang="fr-FR" sz="36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trouble de conscience: confusion, obnubilation, coma…</a:t>
            </a:r>
          </a:p>
          <a:p>
            <a:pPr marL="0" lvl="0" indent="0">
              <a:lnSpc>
                <a:spcPct val="107000"/>
              </a:lnSpc>
              <a:spcAft>
                <a:spcPts val="800"/>
              </a:spcAft>
              <a:buNone/>
            </a:pPr>
            <a:r>
              <a:rPr lang="fr-FR" sz="36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mouvements anormaux, déficit, atteintes des paires crâniennes (</a:t>
            </a:r>
            <a:r>
              <a:rPr lang="fr-FR" sz="3600" dirty="0" err="1" smtClean="0">
                <a:solidFill>
                  <a:prstClr val="black"/>
                </a:solidFill>
                <a:latin typeface="Calibri" panose="020F0502020204030204" pitchFamily="34" charset="0"/>
                <a:ea typeface="Calibri" panose="020F0502020204030204" pitchFamily="34" charset="0"/>
                <a:cs typeface="Times New Roman" panose="02020603050405020304" pitchFamily="18" charset="0"/>
              </a:rPr>
              <a:t>exp</a:t>
            </a:r>
            <a:r>
              <a:rPr lang="fr-FR" sz="36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 troubles de vision, de déglutition…)</a:t>
            </a:r>
            <a:endParaRPr lang="fr-FR" sz="3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289375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solidFill>
                <a:srgbClr val="FF0000"/>
              </a:solidFill>
            </a:endParaRPr>
          </a:p>
        </p:txBody>
      </p:sp>
      <p:sp>
        <p:nvSpPr>
          <p:cNvPr id="3" name="Espace réservé du contenu 2"/>
          <p:cNvSpPr>
            <a:spLocks noGrp="1"/>
          </p:cNvSpPr>
          <p:nvPr>
            <p:ph idx="1"/>
          </p:nvPr>
        </p:nvSpPr>
        <p:spPr>
          <a:xfrm>
            <a:off x="838200" y="1825624"/>
            <a:ext cx="10515600" cy="5032375"/>
          </a:xfrm>
        </p:spPr>
        <p:txBody>
          <a:bodyPr>
            <a:normAutofit/>
          </a:bodyPr>
          <a:lstStyle/>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Signes </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fonctionnels en pathologie digestive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Dysphagie, douleur abdominale, nausées, vomissements, constipation, diarrhées, </a:t>
            </a:r>
            <a:r>
              <a:rPr lang="fr-FR" dirty="0" smtClean="0">
                <a:latin typeface="Calibri" panose="020F0502020204030204" pitchFamily="34" charset="0"/>
                <a:ea typeface="Calibri" panose="020F0502020204030204" pitchFamily="34" charset="0"/>
                <a:cs typeface="Times New Roman" panose="02020603050405020304" pitchFamily="18" charset="0"/>
              </a:rPr>
              <a:t>hématémèse, mélaena, rectorragies</a:t>
            </a:r>
          </a:p>
          <a:p>
            <a:pPr lvl="0">
              <a:lnSpc>
                <a:spcPct val="107000"/>
              </a:lnSpc>
              <a:spcAft>
                <a:spcPts val="800"/>
              </a:spcAft>
            </a:pPr>
            <a:r>
              <a:rPr lang="fr-FR" sz="2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Signes fonctionnels en pathologie en </a:t>
            </a:r>
            <a:r>
              <a:rPr lang="fr-FR" sz="2600" b="1" dirty="0" err="1"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uro</a:t>
            </a:r>
            <a:r>
              <a:rPr lang="fr-FR" sz="2600"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-néphrologie</a:t>
            </a:r>
            <a:r>
              <a:rPr lang="fr-FR" sz="2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 : </a:t>
            </a:r>
            <a:endPar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rPr>
              <a:t>Douleur lombaires, coliques </a:t>
            </a:r>
            <a:r>
              <a:rPr lang="fr-FR" sz="26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néphrétique, </a:t>
            </a:r>
            <a:r>
              <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rPr>
              <a:t>pesanteur, hématurie, pollakiurie, dysurie, </a:t>
            </a:r>
            <a:r>
              <a:rPr lang="fr-FR" sz="26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brûlures </a:t>
            </a:r>
            <a:r>
              <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mictionnelles</a:t>
            </a:r>
          </a:p>
          <a:p>
            <a:pPr>
              <a:lnSpc>
                <a:spcPct val="107000"/>
              </a:lnSpc>
              <a:spcAft>
                <a:spcPts val="800"/>
              </a:spcAft>
            </a:pPr>
            <a:endParaRPr lang="fr-FR" sz="26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410748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p>
        </p:txBody>
      </p:sp>
      <p:sp>
        <p:nvSpPr>
          <p:cNvPr id="3" name="Espace réservé du contenu 2"/>
          <p:cNvSpPr>
            <a:spLocks noGrp="1"/>
          </p:cNvSpPr>
          <p:nvPr>
            <p:ph idx="1"/>
          </p:nvPr>
        </p:nvSpPr>
        <p:spPr>
          <a:xfrm>
            <a:off x="838200" y="1825624"/>
            <a:ext cx="10515600" cy="5032375"/>
          </a:xfrm>
        </p:spPr>
        <p:txBody>
          <a:bodyPr>
            <a:normAutofit/>
          </a:bodyPr>
          <a:lstStyle/>
          <a:p>
            <a:pPr>
              <a:lnSpc>
                <a:spcPct val="107000"/>
              </a:lnSpc>
              <a:spcAft>
                <a:spcPts val="800"/>
              </a:spcAft>
            </a:pPr>
            <a:r>
              <a:rPr lang="fr-FR" sz="4400"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Etat général:</a:t>
            </a:r>
            <a:endParaRPr lang="fr-FR" sz="44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sz="4400" dirty="0" smtClean="0">
                <a:latin typeface="Calibri" panose="020F0502020204030204" pitchFamily="34" charset="0"/>
                <a:ea typeface="Calibri" panose="020F0502020204030204" pitchFamily="34" charset="0"/>
                <a:cs typeface="Times New Roman" panose="02020603050405020304" pitchFamily="18" charset="0"/>
              </a:rPr>
              <a:t>Sensation de fatigue, de chaleur amaigrissement, anorexie</a:t>
            </a:r>
          </a:p>
          <a:p>
            <a:pPr marL="0" indent="0">
              <a:lnSpc>
                <a:spcPct val="107000"/>
              </a:lnSpc>
              <a:spcAft>
                <a:spcPts val="800"/>
              </a:spcAft>
              <a:buNone/>
            </a:pPr>
            <a:endParaRPr lang="fr-FR" sz="44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4400" dirty="0">
              <a:latin typeface="Calibri" panose="020F0502020204030204" pitchFamily="34" charset="0"/>
              <a:ea typeface="Calibri" panose="020F0502020204030204" pitchFamily="34" charset="0"/>
              <a:cs typeface="Times New Roman" panose="02020603050405020304" pitchFamily="18" charset="0"/>
            </a:endParaRPr>
          </a:p>
          <a:p>
            <a:endParaRPr lang="fr-FR" sz="4400" dirty="0"/>
          </a:p>
        </p:txBody>
      </p:sp>
    </p:spTree>
    <p:extLst>
      <p:ext uri="{BB962C8B-B14F-4D97-AF65-F5344CB8AC3E}">
        <p14:creationId xmlns:p14="http://schemas.microsoft.com/office/powerpoint/2010/main" val="259470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Histoire de la maladie</a:t>
            </a:r>
            <a:endParaRPr lang="fr-FR" sz="6000" b="1" dirty="0"/>
          </a:p>
        </p:txBody>
      </p:sp>
      <p:sp>
        <p:nvSpPr>
          <p:cNvPr id="3" name="Espace réservé du contenu 2"/>
          <p:cNvSpPr>
            <a:spLocks noGrp="1"/>
          </p:cNvSpPr>
          <p:nvPr>
            <p:ph idx="1"/>
          </p:nvPr>
        </p:nvSpPr>
        <p:spPr>
          <a:xfrm>
            <a:off x="838200" y="1825624"/>
            <a:ext cx="10515600" cy="4930775"/>
          </a:xfrm>
        </p:spPr>
        <p:txBody>
          <a:bodyPr>
            <a:normAutofit/>
          </a:bodyPr>
          <a:lstStyle/>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Signes </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fonctionnels en pathologie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de </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l’appareil locomoteur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b="1" dirty="0">
                <a:latin typeface="Calibri" panose="020F0502020204030204" pitchFamily="34" charset="0"/>
                <a:ea typeface="Calibri" panose="020F0502020204030204" pitchFamily="34" charset="0"/>
                <a:cs typeface="Times New Roman" panose="02020603050405020304" pitchFamily="18" charset="0"/>
              </a:rPr>
              <a:t>Douleur </a:t>
            </a:r>
            <a:endParaRPr lang="fr-FR"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S</a:t>
            </a:r>
            <a:r>
              <a:rPr lang="fr-FR" dirty="0" smtClean="0">
                <a:latin typeface="Calibri" panose="020F0502020204030204" pitchFamily="34" charset="0"/>
                <a:ea typeface="Calibri" panose="020F0502020204030204" pitchFamily="34" charset="0"/>
                <a:cs typeface="Times New Roman" panose="02020603050405020304" pitchFamily="18" charset="0"/>
              </a:rPr>
              <a:t>iège</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 horaire,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intensité</a:t>
            </a: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 type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a:t>
            </a:r>
            <a:r>
              <a:rPr lang="fr-FR" dirty="0" smtClean="0">
                <a:latin typeface="Calibri" panose="020F0502020204030204" pitchFamily="34" charset="0"/>
                <a:ea typeface="Calibri" panose="020F0502020204030204" pitchFamily="34" charset="0"/>
                <a:cs typeface="Times New Roman" panose="02020603050405020304" pitchFamily="18" charset="0"/>
              </a:rPr>
              <a:t>écanique</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ou inflammatoire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circonstances </a:t>
            </a:r>
            <a:r>
              <a:rPr lang="fr-FR" dirty="0">
                <a:latin typeface="Calibri" panose="020F0502020204030204" pitchFamily="34" charset="0"/>
                <a:ea typeface="Calibri" panose="020F0502020204030204" pitchFamily="34" charset="0"/>
                <a:cs typeface="Times New Roman" panose="02020603050405020304" pitchFamily="18" charset="0"/>
              </a:rPr>
              <a:t>de survenue, caractères évolutifs.</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Raideur, impotence </a:t>
            </a:r>
            <a:r>
              <a:rPr lang="fr-FR" dirty="0">
                <a:latin typeface="Calibri" panose="020F0502020204030204" pitchFamily="34" charset="0"/>
                <a:ea typeface="Calibri" panose="020F0502020204030204" pitchFamily="34" charset="0"/>
                <a:cs typeface="Times New Roman" panose="02020603050405020304" pitchFamily="18" charset="0"/>
              </a:rPr>
              <a:t>fonctionnelle </a:t>
            </a:r>
          </a:p>
          <a:p>
            <a:endParaRPr lang="fr-FR" dirty="0"/>
          </a:p>
        </p:txBody>
      </p:sp>
    </p:spTree>
    <p:extLst>
      <p:ext uri="{BB962C8B-B14F-4D97-AF65-F5344CB8AC3E}">
        <p14:creationId xmlns:p14="http://schemas.microsoft.com/office/powerpoint/2010/main" val="3028217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838200" y="1491916"/>
            <a:ext cx="10515600" cy="4685047"/>
          </a:xfrm>
        </p:spPr>
        <p:txBody>
          <a:bodyPr/>
          <a:lstStyle/>
          <a:p>
            <a:pPr marL="0" indent="0">
              <a:lnSpc>
                <a:spcPct val="107000"/>
              </a:lnSpc>
              <a:spcAft>
                <a:spcPts val="800"/>
              </a:spcAft>
              <a:buNone/>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Signes </a:t>
            </a:r>
            <a:r>
              <a:rPr lang="fr-FR" b="1"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généraux : </a:t>
            </a:r>
            <a:r>
              <a:rPr lang="fr-FR" dirty="0">
                <a:latin typeface="Calibri" panose="020F0502020204030204" pitchFamily="34" charset="0"/>
                <a:ea typeface="Calibri" panose="020F0502020204030204" pitchFamily="34" charset="0"/>
                <a:cs typeface="Times New Roman" panose="02020603050405020304" pitchFamily="18" charset="0"/>
              </a:rPr>
              <a:t>taille, poids </a:t>
            </a:r>
            <a:r>
              <a:rPr lang="fr-FR" dirty="0" smtClean="0">
                <a:latin typeface="Calibri" panose="020F0502020204030204" pitchFamily="34" charset="0"/>
                <a:ea typeface="Calibri" panose="020F0502020204030204" pitchFamily="34" charset="0"/>
                <a:cs typeface="Times New Roman" panose="02020603050405020304" pitchFamily="18" charset="0"/>
              </a:rPr>
              <a:t>actuel + </a:t>
            </a:r>
            <a:r>
              <a:rPr lang="fr-FR" dirty="0">
                <a:latin typeface="Calibri" panose="020F0502020204030204" pitchFamily="34" charset="0"/>
                <a:ea typeface="Calibri" panose="020F0502020204030204" pitchFamily="34" charset="0"/>
                <a:cs typeface="Times New Roman" panose="02020603050405020304" pitchFamily="18" charset="0"/>
              </a:rPr>
              <a:t>changement de poids récent (chiffré en kg et en durée)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Température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état </a:t>
            </a:r>
            <a:r>
              <a:rPr lang="fr-FR" dirty="0">
                <a:latin typeface="Calibri" panose="020F0502020204030204" pitchFamily="34" charset="0"/>
                <a:ea typeface="Calibri" panose="020F0502020204030204" pitchFamily="34" charset="0"/>
                <a:cs typeface="Times New Roman" panose="02020603050405020304" pitchFamily="18" charset="0"/>
              </a:rPr>
              <a:t>général : valide, grabataire, </a:t>
            </a:r>
            <a:r>
              <a:rPr lang="fr-FR" dirty="0" smtClean="0">
                <a:latin typeface="Calibri" panose="020F0502020204030204" pitchFamily="34" charset="0"/>
                <a:ea typeface="Calibri" panose="020F0502020204030204" pitchFamily="34" charset="0"/>
                <a:cs typeface="Times New Roman" panose="02020603050405020304" pitchFamily="18" charset="0"/>
              </a:rPr>
              <a:t>autonome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Constantes: score de </a:t>
            </a:r>
            <a:r>
              <a:rPr lang="fr-FR" dirty="0" err="1" smtClean="0">
                <a:latin typeface="Calibri" panose="020F0502020204030204" pitchFamily="34" charset="0"/>
                <a:ea typeface="Calibri" panose="020F0502020204030204" pitchFamily="34" charset="0"/>
                <a:cs typeface="Times New Roman" panose="02020603050405020304" pitchFamily="18" charset="0"/>
              </a:rPr>
              <a:t>Glascow</a:t>
            </a:r>
            <a:r>
              <a:rPr lang="fr-FR" dirty="0" smtClean="0">
                <a:latin typeface="Calibri" panose="020F0502020204030204" pitchFamily="34" charset="0"/>
                <a:ea typeface="Calibri" panose="020F0502020204030204" pitchFamily="34" charset="0"/>
                <a:cs typeface="Times New Roman" panose="02020603050405020304" pitchFamily="18" charset="0"/>
              </a:rPr>
              <a:t>, pouls, tension artérielle, fréquence respiratoire, SaO2, diurèse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État psychique, état des pupilles</a:t>
            </a:r>
            <a:endParaRPr lang="fr-FR"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1104377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z="6000" b="1" dirty="0">
                <a:solidFill>
                  <a:srgbClr val="FF0000"/>
                </a:solidFill>
              </a:rPr>
              <a:t>Observation médicale</a:t>
            </a:r>
            <a:endParaRPr lang="fr-FR" b="1" dirty="0">
              <a:solidFill>
                <a:srgbClr val="FF0000"/>
              </a:solidFill>
            </a:endParaRPr>
          </a:p>
        </p:txBody>
      </p:sp>
      <p:sp>
        <p:nvSpPr>
          <p:cNvPr id="3" name="Espace réservé du contenu 2"/>
          <p:cNvSpPr>
            <a:spLocks noGrp="1"/>
          </p:cNvSpPr>
          <p:nvPr>
            <p:ph idx="1"/>
          </p:nvPr>
        </p:nvSpPr>
        <p:spPr>
          <a:xfrm>
            <a:off x="838200" y="1690687"/>
            <a:ext cx="10515600" cy="5263905"/>
          </a:xfrm>
        </p:spPr>
        <p:txBody>
          <a:bodyPr>
            <a:norm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Etablissement</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Service </a:t>
            </a:r>
            <a:r>
              <a:rPr lang="fr-FR" dirty="0" smtClean="0">
                <a:latin typeface="Calibri" panose="020F0502020204030204" pitchFamily="34" charset="0"/>
                <a:ea typeface="Calibri" panose="020F0502020204030204" pitchFamily="34" charset="0"/>
                <a:cs typeface="Times New Roman" panose="02020603050405020304" pitchFamily="18" charset="0"/>
              </a:rPr>
              <a:t>de…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Monsieur, madame, mademoiselle : nom et prénom</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Agé (e) </a:t>
            </a:r>
            <a:r>
              <a:rPr lang="fr-FR" dirty="0">
                <a:latin typeface="Calibri" panose="020F0502020204030204" pitchFamily="34" charset="0"/>
                <a:ea typeface="Calibri" panose="020F0502020204030204" pitchFamily="34" charset="0"/>
                <a:cs typeface="Times New Roman" panose="02020603050405020304" pitchFamily="18" charset="0"/>
              </a:rPr>
              <a:t>de…..ans est hospitalisé (</a:t>
            </a:r>
            <a:r>
              <a:rPr lang="fr-FR" dirty="0" smtClean="0">
                <a:latin typeface="Calibri" panose="020F0502020204030204" pitchFamily="34" charset="0"/>
                <a:ea typeface="Calibri" panose="020F0502020204030204" pitchFamily="34" charset="0"/>
                <a:cs typeface="Times New Roman" panose="02020603050405020304" pitchFamily="18" charset="0"/>
              </a:rPr>
              <a:t>e) </a:t>
            </a:r>
            <a:r>
              <a:rPr lang="fr-FR" dirty="0">
                <a:latin typeface="Calibri" panose="020F0502020204030204" pitchFamily="34" charset="0"/>
                <a:ea typeface="Calibri" panose="020F0502020204030204" pitchFamily="34" charset="0"/>
                <a:cs typeface="Times New Roman" panose="02020603050405020304" pitchFamily="18" charset="0"/>
              </a:rPr>
              <a:t>ou consulte le….date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Pour : motif d’hospitalisation</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Noms et adresses du ou des médecins du malade (médecin traitant, spécialistes…)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Cordonnées : Adresse et/ou  téléphone</a:t>
            </a:r>
          </a:p>
          <a:p>
            <a:endParaRPr lang="fr-FR" dirty="0"/>
          </a:p>
        </p:txBody>
      </p:sp>
    </p:spTree>
    <p:extLst>
      <p:ext uri="{BB962C8B-B14F-4D97-AF65-F5344CB8AC3E}">
        <p14:creationId xmlns:p14="http://schemas.microsoft.com/office/powerpoint/2010/main" val="896306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838200" y="1491916"/>
            <a:ext cx="10515600" cy="4685047"/>
          </a:xfrm>
        </p:spPr>
        <p:txBody>
          <a:bodyPr/>
          <a:lstStyle/>
          <a:p>
            <a:pPr marL="0" indent="0">
              <a:lnSpc>
                <a:spcPct val="107000"/>
              </a:lnSpc>
              <a:spcAft>
                <a:spcPts val="800"/>
              </a:spcAft>
              <a:buNone/>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Etat d’hydratation: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Signes de déshydratation intracellulaire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Signes de déshydratation extracellulaire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Déshydratation mixte</a:t>
            </a:r>
            <a:endParaRPr lang="fr-FR"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1903455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p:txBody>
          <a:bodyPr/>
          <a:lstStyle/>
          <a:p>
            <a:r>
              <a:rPr lang="fr-FR" altLang="fr-FR" sz="3600" b="1">
                <a:solidFill>
                  <a:srgbClr val="FF0000"/>
                </a:solidFill>
                <a:latin typeface="Times New Roman" panose="02020603050405020304" pitchFamily="18" charset="0"/>
                <a:cs typeface="Times New Roman" panose="02020603050405020304" pitchFamily="18" charset="0"/>
              </a:rPr>
              <a:t>Critères diagnostiques de dénutrition </a:t>
            </a:r>
          </a:p>
        </p:txBody>
      </p:sp>
      <p:sp>
        <p:nvSpPr>
          <p:cNvPr id="29699" name="Espace réservé du texte 2"/>
          <p:cNvSpPr>
            <a:spLocks noGrp="1"/>
          </p:cNvSpPr>
          <p:nvPr>
            <p:ph type="body" sz="half" idx="1"/>
          </p:nvPr>
        </p:nvSpPr>
        <p:spPr>
          <a:xfrm>
            <a:off x="1981200" y="1960563"/>
            <a:ext cx="4038600" cy="3484562"/>
          </a:xfrm>
          <a:ln>
            <a:solidFill>
              <a:schemeClr val="tx1"/>
            </a:solidFill>
            <a:miter lim="800000"/>
            <a:headEnd/>
            <a:tailEnd/>
          </a:ln>
        </p:spPr>
        <p:txBody>
          <a:bodyPr/>
          <a:lstStyle/>
          <a:p>
            <a:pPr algn="ctr"/>
            <a:r>
              <a:rPr lang="fr-FR" altLang="fr-FR" smtClean="0"/>
              <a:t>Dénutrition</a:t>
            </a:r>
          </a:p>
          <a:p>
            <a:pPr>
              <a:buFontTx/>
              <a:buChar char="-"/>
            </a:pPr>
            <a:r>
              <a:rPr lang="fr-FR" altLang="fr-FR" sz="2800">
                <a:latin typeface="Times New Roman" panose="02020603050405020304" pitchFamily="18" charset="0"/>
                <a:cs typeface="Times New Roman" panose="02020603050405020304" pitchFamily="18" charset="0"/>
              </a:rPr>
              <a:t>Perte de poids ≥ 5% en 1 mois ou ≥ 10% en 6 mois</a:t>
            </a:r>
          </a:p>
          <a:p>
            <a:pPr>
              <a:buFontTx/>
              <a:buChar char="-"/>
            </a:pPr>
            <a:r>
              <a:rPr lang="fr-FR" altLang="fr-FR" sz="2800">
                <a:latin typeface="Times New Roman" panose="02020603050405020304" pitchFamily="18" charset="0"/>
                <a:cs typeface="Times New Roman" panose="02020603050405020304" pitchFamily="18" charset="0"/>
              </a:rPr>
              <a:t>IMC&lt; 21 kg/m²</a:t>
            </a:r>
          </a:p>
          <a:p>
            <a:pPr>
              <a:buFontTx/>
              <a:buChar char="-"/>
            </a:pPr>
            <a:r>
              <a:rPr lang="fr-FR" altLang="fr-FR" sz="2800">
                <a:latin typeface="Times New Roman" panose="02020603050405020304" pitchFamily="18" charset="0"/>
                <a:cs typeface="Times New Roman" panose="02020603050405020304" pitchFamily="18" charset="0"/>
              </a:rPr>
              <a:t>Albuminémie &lt; 35 g/l</a:t>
            </a:r>
          </a:p>
        </p:txBody>
      </p:sp>
      <p:sp>
        <p:nvSpPr>
          <p:cNvPr id="29700" name="Espace réservé du contenu 3"/>
          <p:cNvSpPr>
            <a:spLocks noGrp="1"/>
          </p:cNvSpPr>
          <p:nvPr>
            <p:ph sz="half" idx="2"/>
          </p:nvPr>
        </p:nvSpPr>
        <p:spPr>
          <a:xfrm>
            <a:off x="6172200" y="1960564"/>
            <a:ext cx="4038600" cy="3413125"/>
          </a:xfrm>
          <a:ln>
            <a:solidFill>
              <a:schemeClr val="tx1"/>
            </a:solidFill>
            <a:miter lim="800000"/>
            <a:headEnd/>
            <a:tailEnd/>
          </a:ln>
        </p:spPr>
        <p:txBody>
          <a:bodyPr/>
          <a:lstStyle/>
          <a:p>
            <a:pPr algn="ctr"/>
            <a:r>
              <a:rPr lang="fr-FR" altLang="fr-FR" smtClean="0"/>
              <a:t>Dénutrition sévère</a:t>
            </a:r>
          </a:p>
          <a:p>
            <a:pPr>
              <a:buFontTx/>
              <a:buChar char="-"/>
            </a:pPr>
            <a:r>
              <a:rPr lang="fr-FR" altLang="fr-FR" sz="2800">
                <a:latin typeface="Times New Roman" panose="02020603050405020304" pitchFamily="18" charset="0"/>
                <a:cs typeface="Times New Roman" panose="02020603050405020304" pitchFamily="18" charset="0"/>
              </a:rPr>
              <a:t>Perte de poids ≥10% en 1 mois ou ≥ 15% en 6 mois</a:t>
            </a:r>
          </a:p>
          <a:p>
            <a:pPr>
              <a:buFontTx/>
              <a:buChar char="-"/>
            </a:pPr>
            <a:r>
              <a:rPr lang="fr-FR" altLang="fr-FR" sz="2800">
                <a:latin typeface="Times New Roman" panose="02020603050405020304" pitchFamily="18" charset="0"/>
                <a:cs typeface="Times New Roman" panose="02020603050405020304" pitchFamily="18" charset="0"/>
              </a:rPr>
              <a:t>IMC&lt; 18 kg/m²</a:t>
            </a:r>
          </a:p>
          <a:p>
            <a:pPr>
              <a:buFontTx/>
              <a:buChar char="-"/>
            </a:pPr>
            <a:r>
              <a:rPr lang="fr-FR" altLang="fr-FR" sz="2800">
                <a:latin typeface="Times New Roman" panose="02020603050405020304" pitchFamily="18" charset="0"/>
                <a:cs typeface="Times New Roman" panose="02020603050405020304" pitchFamily="18" charset="0"/>
              </a:rPr>
              <a:t>Albuminémie &lt; 30 g/l</a:t>
            </a:r>
          </a:p>
        </p:txBody>
      </p:sp>
      <p:sp>
        <p:nvSpPr>
          <p:cNvPr id="29701" name="ZoneTexte 5"/>
          <p:cNvSpPr txBox="1">
            <a:spLocks noChangeArrowheads="1"/>
          </p:cNvSpPr>
          <p:nvPr/>
        </p:nvSpPr>
        <p:spPr bwMode="auto">
          <a:xfrm>
            <a:off x="9264651" y="6237289"/>
            <a:ext cx="1127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dist"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dist"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dist"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dist"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dist" eaLnBrk="1" fontAlgn="base" hangingPunct="1">
              <a:spcBef>
                <a:spcPct val="0"/>
              </a:spcBef>
              <a:spcAft>
                <a:spcPct val="0"/>
              </a:spcAft>
            </a:pPr>
            <a:r>
              <a:rPr lang="fr-FR" altLang="fr-FR" i="1">
                <a:solidFill>
                  <a:srgbClr val="000000"/>
                </a:solidFill>
                <a:latin typeface="Times New Roman" panose="02020603050405020304" pitchFamily="18" charset="0"/>
                <a:cs typeface="Times New Roman" panose="02020603050405020304" pitchFamily="18" charset="0"/>
              </a:rPr>
              <a:t>HAS 2007</a:t>
            </a:r>
          </a:p>
        </p:txBody>
      </p:sp>
    </p:spTree>
    <p:extLst>
      <p:ext uri="{BB962C8B-B14F-4D97-AF65-F5344CB8AC3E}">
        <p14:creationId xmlns:p14="http://schemas.microsoft.com/office/powerpoint/2010/main" val="1358735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pic>
        <p:nvPicPr>
          <p:cNvPr id="3074" name="Picture 2" descr="Afficher l’image sour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060704"/>
            <a:ext cx="10875264" cy="566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881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93654"/>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0" y="1138988"/>
            <a:ext cx="12192000" cy="5719012"/>
          </a:xfrm>
        </p:spPr>
        <p:txBody>
          <a:bodyPr/>
          <a:lstStyle/>
          <a:p>
            <a:pPr marL="0" indent="0">
              <a:lnSpc>
                <a:spcPct val="107000"/>
              </a:lnSpc>
              <a:spcAft>
                <a:spcPts val="800"/>
              </a:spcAft>
              <a:buNone/>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Score de </a:t>
            </a:r>
            <a:r>
              <a:rPr lang="fr-FR" b="1" dirty="0" err="1"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glascow</a:t>
            </a: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AutoShape 4" descr="Résultat de recherche d'images pour &quot;score de glasg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76926"/>
            <a:ext cx="10319920" cy="498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3907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283368"/>
            <a:ext cx="10515600" cy="5454316"/>
          </a:xfrm>
        </p:spPr>
        <p:txBody>
          <a:bodyPr>
            <a:normAutofit lnSpcReduction="1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cardiovasculaire</a:t>
            </a: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 : </a:t>
            </a:r>
            <a:r>
              <a:rPr lang="fr-FR" dirty="0">
                <a:latin typeface="Calibri" panose="020F0502020204030204" pitchFamily="34" charset="0"/>
                <a:ea typeface="Calibri" panose="020F0502020204030204" pitchFamily="34" charset="0"/>
                <a:cs typeface="Times New Roman" panose="02020603050405020304" pitchFamily="18" charset="0"/>
              </a:rPr>
              <a:t>pouls, </a:t>
            </a:r>
            <a:r>
              <a:rPr lang="fr-FR"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tension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artérielle </a:t>
            </a:r>
            <a:endParaRPr lang="fr-FR"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Inspection : </a:t>
            </a:r>
            <a:r>
              <a:rPr lang="fr-FR" dirty="0">
                <a:latin typeface="Calibri" panose="020F0502020204030204" pitchFamily="34" charset="0"/>
                <a:ea typeface="Calibri" panose="020F0502020204030204" pitchFamily="34" charset="0"/>
                <a:cs typeface="Times New Roman" panose="02020603050405020304" pitchFamily="18" charset="0"/>
              </a:rPr>
              <a:t>dyspnée de </a:t>
            </a:r>
            <a:r>
              <a:rPr lang="fr-FR" dirty="0" smtClean="0">
                <a:latin typeface="Calibri" panose="020F0502020204030204" pitchFamily="34" charset="0"/>
                <a:ea typeface="Calibri" panose="020F0502020204030204" pitchFamily="34" charset="0"/>
                <a:cs typeface="Times New Roman" panose="02020603050405020304" pitchFamily="18" charset="0"/>
              </a:rPr>
              <a:t>repos, déformation </a:t>
            </a:r>
            <a:r>
              <a:rPr lang="fr-FR" dirty="0">
                <a:latin typeface="Calibri" panose="020F0502020204030204" pitchFamily="34" charset="0"/>
                <a:ea typeface="Calibri" panose="020F0502020204030204" pitchFamily="34" charset="0"/>
                <a:cs typeface="Times New Roman" panose="02020603050405020304" pitchFamily="18" charset="0"/>
              </a:rPr>
              <a:t>du thorax, circulation collatérale thoracique, </a:t>
            </a:r>
            <a:r>
              <a:rPr lang="fr-FR" dirty="0" smtClean="0">
                <a:latin typeface="Calibri" panose="020F0502020204030204" pitchFamily="34" charset="0"/>
                <a:ea typeface="Calibri" panose="020F0502020204030204" pitchFamily="34" charset="0"/>
                <a:cs typeface="Times New Roman" panose="02020603050405020304" pitchFamily="18" charset="0"/>
              </a:rPr>
              <a:t>cyanose, </a:t>
            </a:r>
            <a:r>
              <a:rPr lang="fr-FR" dirty="0">
                <a:latin typeface="Calibri" panose="020F0502020204030204" pitchFamily="34" charset="0"/>
                <a:ea typeface="Calibri" panose="020F0502020204030204" pitchFamily="34" charset="0"/>
                <a:cs typeface="Times New Roman" panose="02020603050405020304" pitchFamily="18" charset="0"/>
              </a:rPr>
              <a:t>turgescence des veines </a:t>
            </a:r>
            <a:r>
              <a:rPr lang="fr-FR" dirty="0" smtClean="0">
                <a:latin typeface="Calibri" panose="020F0502020204030204" pitchFamily="34" charset="0"/>
                <a:ea typeface="Calibri" panose="020F0502020204030204" pitchFamily="34" charset="0"/>
                <a:cs typeface="Times New Roman" panose="02020603050405020304" pitchFamily="18" charset="0"/>
              </a:rPr>
              <a:t>jugulaires</a:t>
            </a:r>
          </a:p>
          <a:p>
            <a:pPr>
              <a:lnSpc>
                <a:spcPct val="107000"/>
              </a:lnSpc>
              <a:spcAft>
                <a:spcPts val="800"/>
              </a:spcAft>
            </a:pPr>
            <a:r>
              <a:rPr lang="fr-FR" b="1" dirty="0" smtClean="0">
                <a:latin typeface="Calibri" panose="020F0502020204030204" pitchFamily="34" charset="0"/>
                <a:ea typeface="Calibri" panose="020F0502020204030204" pitchFamily="34" charset="0"/>
                <a:cs typeface="Times New Roman" panose="02020603050405020304" pitchFamily="18" charset="0"/>
              </a:rPr>
              <a:t>Palpation</a:t>
            </a: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FontTx/>
              <a:buChar char="-"/>
            </a:pP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Pouls </a:t>
            </a:r>
            <a:r>
              <a:rPr lang="fr-FR" b="1" dirty="0" smtClean="0">
                <a:latin typeface="Calibri" panose="020F0502020204030204" pitchFamily="34" charset="0"/>
                <a:ea typeface="Calibri" panose="020F0502020204030204" pitchFamily="34" charset="0"/>
                <a:cs typeface="Times New Roman" panose="02020603050405020304" pitchFamily="18" charset="0"/>
              </a:rPr>
              <a:t>(régularité),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temps de recoloration cutanée </a:t>
            </a:r>
            <a:r>
              <a:rPr lang="fr-FR" b="1" dirty="0" smtClean="0">
                <a:latin typeface="Calibri" panose="020F0502020204030204" pitchFamily="34" charset="0"/>
                <a:ea typeface="Calibri" panose="020F0502020204030204" pitchFamily="34" charset="0"/>
                <a:cs typeface="Times New Roman" panose="02020603050405020304" pitchFamily="18" charset="0"/>
              </a:rPr>
              <a:t>(˂ 3 sec),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extrémités</a:t>
            </a:r>
            <a:r>
              <a:rPr lang="fr-FR" b="1" dirty="0" smtClean="0">
                <a:latin typeface="Calibri" panose="020F0502020204030204" pitchFamily="34" charset="0"/>
                <a:ea typeface="Calibri" panose="020F0502020204030204" pitchFamily="34" charset="0"/>
                <a:cs typeface="Times New Roman" panose="02020603050405020304" pitchFamily="18" charset="0"/>
              </a:rPr>
              <a:t> (chaudes/ froides),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marbrures</a:t>
            </a:r>
          </a:p>
          <a:p>
            <a:pPr lvl="0">
              <a:lnSpc>
                <a:spcPct val="107000"/>
              </a:lnSpc>
              <a:spcAft>
                <a:spcPts val="800"/>
              </a:spcAft>
              <a:buFontTx/>
              <a:buChar char="-"/>
            </a:pPr>
            <a:r>
              <a:rPr lang="fr-FR" dirty="0" smtClean="0">
                <a:latin typeface="Calibri" panose="020F0502020204030204" pitchFamily="34" charset="0"/>
                <a:ea typeface="Calibri" panose="020F0502020204030204" pitchFamily="34" charset="0"/>
                <a:cs typeface="Times New Roman" panose="02020603050405020304" pitchFamily="18" charset="0"/>
              </a:rPr>
              <a:t>centre anormal de battements, </a:t>
            </a: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choc de pointe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Tx/>
              <a:buChar char="-"/>
            </a:pPr>
            <a:r>
              <a:rPr lang="fr-FR" dirty="0" smtClean="0">
                <a:latin typeface="Calibri" panose="020F0502020204030204" pitchFamily="34" charset="0"/>
                <a:ea typeface="Calibri" panose="020F0502020204030204" pitchFamily="34" charset="0"/>
                <a:cs typeface="Times New Roman" panose="02020603050405020304" pitchFamily="18" charset="0"/>
              </a:rPr>
              <a:t>frémissements </a:t>
            </a:r>
            <a:r>
              <a:rPr lang="fr-FR" dirty="0">
                <a:latin typeface="Calibri" panose="020F0502020204030204" pitchFamily="34" charset="0"/>
                <a:ea typeface="Calibri" panose="020F0502020204030204" pitchFamily="34" charset="0"/>
                <a:cs typeface="Times New Roman" panose="02020603050405020304" pitchFamily="18" charset="0"/>
              </a:rPr>
              <a:t>thoracique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Tx/>
              <a:buChar char="-"/>
            </a:pPr>
            <a:r>
              <a:rPr lang="fr-FR" dirty="0" smtClean="0">
                <a:latin typeface="Calibri" panose="020F0502020204030204" pitchFamily="34" charset="0"/>
                <a:ea typeface="Calibri" panose="020F0502020204030204" pitchFamily="34" charset="0"/>
                <a:cs typeface="Times New Roman" panose="02020603050405020304" pitchFamily="18" charset="0"/>
              </a:rPr>
              <a:t>signe </a:t>
            </a:r>
            <a:r>
              <a:rPr lang="fr-FR" dirty="0">
                <a:latin typeface="Calibri" panose="020F0502020204030204" pitchFamily="34" charset="0"/>
                <a:ea typeface="Calibri" panose="020F0502020204030204" pitchFamily="34" charset="0"/>
                <a:cs typeface="Times New Roman" panose="02020603050405020304" pitchFamily="18" charset="0"/>
              </a:rPr>
              <a:t>de </a:t>
            </a:r>
            <a:r>
              <a:rPr lang="fr-FR" dirty="0" err="1">
                <a:latin typeface="Calibri" panose="020F0502020204030204" pitchFamily="34" charset="0"/>
                <a:ea typeface="Calibri" panose="020F0502020204030204" pitchFamily="34" charset="0"/>
                <a:cs typeface="Times New Roman" panose="02020603050405020304" pitchFamily="18" charset="0"/>
              </a:rPr>
              <a:t>H</a:t>
            </a:r>
            <a:r>
              <a:rPr lang="fr-FR" dirty="0" err="1" smtClean="0">
                <a:latin typeface="Calibri" panose="020F0502020204030204" pitchFamily="34" charset="0"/>
                <a:ea typeface="Calibri" panose="020F0502020204030204" pitchFamily="34" charset="0"/>
                <a:cs typeface="Times New Roman" panose="02020603050405020304" pitchFamily="18" charset="0"/>
              </a:rPr>
              <a:t>arzer</a:t>
            </a:r>
            <a:r>
              <a:rPr lang="fr-FR" dirty="0">
                <a:latin typeface="Calibri" panose="020F0502020204030204" pitchFamily="34" charset="0"/>
                <a:ea typeface="Calibri" panose="020F0502020204030204" pitchFamily="34" charset="0"/>
                <a:cs typeface="Times New Roman" panose="02020603050405020304" pitchFamily="18" charset="0"/>
              </a:rPr>
              <a:t> </a:t>
            </a:r>
            <a:endParaRPr lang="fr-FR" dirty="0"/>
          </a:p>
        </p:txBody>
      </p:sp>
    </p:spTree>
    <p:extLst>
      <p:ext uri="{BB962C8B-B14F-4D97-AF65-F5344CB8AC3E}">
        <p14:creationId xmlns:p14="http://schemas.microsoft.com/office/powerpoint/2010/main" val="5778726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47536"/>
            <a:ext cx="10515600" cy="5510463"/>
          </a:xfrm>
        </p:spPr>
        <p:txBody>
          <a:bodyPr>
            <a:normAutofit/>
          </a:bodyPr>
          <a:lstStyle/>
          <a:p>
            <a:pPr>
              <a:lnSpc>
                <a:spcPct val="107000"/>
              </a:lnSpc>
              <a:spcAft>
                <a:spcPts val="800"/>
              </a:spcAft>
            </a:pP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cardiovasculaire</a:t>
            </a:r>
          </a:p>
          <a:p>
            <a:pPr>
              <a:lnSpc>
                <a:spcPct val="107000"/>
              </a:lnSpc>
              <a:spcAft>
                <a:spcPts val="800"/>
              </a:spcAft>
            </a:pPr>
            <a:r>
              <a:rPr lang="fr-FR" b="1" dirty="0" smtClean="0">
                <a:latin typeface="Calibri" panose="020F0502020204030204" pitchFamily="34" charset="0"/>
                <a:cs typeface="Times New Roman" panose="02020603050405020304" pitchFamily="18" charset="0"/>
              </a:rPr>
              <a:t>Auscultation: battements, souffle </a:t>
            </a:r>
          </a:p>
          <a:p>
            <a:pPr marL="0" indent="0">
              <a:lnSpc>
                <a:spcPct val="107000"/>
              </a:lnSpc>
              <a:spcAft>
                <a:spcPts val="800"/>
              </a:spcAft>
              <a:buNone/>
            </a:pPr>
            <a:endParaRPr lang="fr-FR" b="1" dirty="0"/>
          </a:p>
        </p:txBody>
      </p:sp>
      <p:pic>
        <p:nvPicPr>
          <p:cNvPr id="4" name="Image 3" descr="Résultat de recherche d'images pour &quot;foyer d'auscultation cardiaque&quot;"/>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679032"/>
            <a:ext cx="8851900" cy="4178968"/>
          </a:xfrm>
          <a:prstGeom prst="rect">
            <a:avLst/>
          </a:prstGeom>
          <a:noFill/>
          <a:ln>
            <a:noFill/>
          </a:ln>
        </p:spPr>
      </p:pic>
    </p:spTree>
    <p:extLst>
      <p:ext uri="{BB962C8B-B14F-4D97-AF65-F5344CB8AC3E}">
        <p14:creationId xmlns:p14="http://schemas.microsoft.com/office/powerpoint/2010/main" val="729294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235242"/>
            <a:ext cx="10515600" cy="4941721"/>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cardiovasculaire</a:t>
            </a:r>
          </a:p>
          <a:p>
            <a:pPr>
              <a:lnSpc>
                <a:spcPct val="107000"/>
              </a:lnSpc>
              <a:spcAft>
                <a:spcPts val="800"/>
              </a:spcAft>
            </a:pPr>
            <a:r>
              <a:rPr lang="fr-FR" sz="3200" b="1" dirty="0">
                <a:latin typeface="Calibri" panose="020F0502020204030204" pitchFamily="34" charset="0"/>
                <a:ea typeface="Calibri" panose="020F0502020204030204" pitchFamily="34" charset="0"/>
                <a:cs typeface="Times New Roman" panose="02020603050405020304" pitchFamily="18" charset="0"/>
              </a:rPr>
              <a:t>recherche de signes d’insuffisance cardiaque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signes d’insuffisance cardiaque droite</a:t>
            </a:r>
            <a:r>
              <a:rPr lang="fr-FR" dirty="0">
                <a:latin typeface="Calibri" panose="020F0502020204030204" pitchFamily="34" charset="0"/>
                <a:ea typeface="Calibri" panose="020F0502020204030204" pitchFamily="34" charset="0"/>
                <a:cs typeface="Times New Roman" panose="02020603050405020304" pitchFamily="18" charset="0"/>
              </a:rPr>
              <a:t> : turgescence jugulaire, gros </a:t>
            </a:r>
            <a:r>
              <a:rPr lang="fr-FR" dirty="0" smtClean="0">
                <a:latin typeface="Calibri" panose="020F0502020204030204" pitchFamily="34" charset="0"/>
                <a:ea typeface="Calibri" panose="020F0502020204030204" pitchFamily="34" charset="0"/>
                <a:cs typeface="Times New Roman" panose="02020603050405020304" pitchFamily="18" charset="0"/>
              </a:rPr>
              <a:t>foie, </a:t>
            </a:r>
            <a:r>
              <a:rPr lang="fr-FR" dirty="0">
                <a:latin typeface="Calibri" panose="020F0502020204030204" pitchFamily="34" charset="0"/>
                <a:ea typeface="Calibri" panose="020F0502020204030204" pitchFamily="34" charset="0"/>
                <a:cs typeface="Times New Roman" panose="02020603050405020304" pitchFamily="18" charset="0"/>
              </a:rPr>
              <a:t>reflux </a:t>
            </a:r>
            <a:r>
              <a:rPr lang="fr-FR" dirty="0" smtClean="0">
                <a:latin typeface="Calibri" panose="020F0502020204030204" pitchFamily="34" charset="0"/>
                <a:ea typeface="Calibri" panose="020F0502020204030204" pitchFamily="34" charset="0"/>
                <a:cs typeface="Times New Roman" panose="02020603050405020304" pitchFamily="18" charset="0"/>
              </a:rPr>
              <a:t>hépato-jugulaire</a:t>
            </a:r>
            <a:r>
              <a:rPr lang="fr-FR" dirty="0">
                <a:latin typeface="Calibri" panose="020F0502020204030204" pitchFamily="34" charset="0"/>
                <a:ea typeface="Calibri" panose="020F0502020204030204" pitchFamily="34" charset="0"/>
                <a:cs typeface="Times New Roman" panose="02020603050405020304" pitchFamily="18" charset="0"/>
              </a:rPr>
              <a:t>, ascite, </a:t>
            </a:r>
            <a:r>
              <a:rPr lang="fr-FR" dirty="0" smtClean="0">
                <a:latin typeface="Calibri" panose="020F0502020204030204" pitchFamily="34" charset="0"/>
                <a:ea typeface="Calibri" panose="020F0502020204030204" pitchFamily="34" charset="0"/>
                <a:cs typeface="Times New Roman" panose="02020603050405020304" pitchFamily="18" charset="0"/>
              </a:rPr>
              <a:t>œdèmes périphériques (godet)</a:t>
            </a:r>
            <a:r>
              <a:rPr lang="fr-FR" dirty="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signes d’insuffisance cardiaque gauche : </a:t>
            </a:r>
            <a:r>
              <a:rPr lang="fr-FR" dirty="0">
                <a:latin typeface="Calibri" panose="020F0502020204030204" pitchFamily="34" charset="0"/>
                <a:ea typeface="Calibri" panose="020F0502020204030204" pitchFamily="34" charset="0"/>
                <a:cs typeface="Times New Roman" panose="02020603050405020304" pitchFamily="18" charset="0"/>
              </a:rPr>
              <a:t>râles </a:t>
            </a:r>
            <a:r>
              <a:rPr lang="fr-FR" dirty="0" smtClean="0">
                <a:latin typeface="Calibri" panose="020F0502020204030204" pitchFamily="34" charset="0"/>
                <a:ea typeface="Calibri" panose="020F0502020204030204" pitchFamily="34" charset="0"/>
                <a:cs typeface="Times New Roman" panose="02020603050405020304" pitchFamily="18" charset="0"/>
              </a:rPr>
              <a:t>crépitant  </a:t>
            </a:r>
            <a:r>
              <a:rPr lang="fr-FR" dirty="0">
                <a:latin typeface="Calibri" panose="020F0502020204030204" pitchFamily="34" charset="0"/>
                <a:ea typeface="Calibri" panose="020F0502020204030204" pitchFamily="34" charset="0"/>
                <a:cs typeface="Times New Roman" panose="02020603050405020304" pitchFamily="18" charset="0"/>
              </a:rPr>
              <a:t>aux bases thoraciques,  </a:t>
            </a:r>
            <a:r>
              <a:rPr lang="fr-FR" dirty="0" smtClean="0">
                <a:latin typeface="Calibri" panose="020F0502020204030204" pitchFamily="34" charset="0"/>
                <a:ea typeface="Calibri" panose="020F0502020204030204" pitchFamily="34" charset="0"/>
                <a:cs typeface="Times New Roman" panose="02020603050405020304" pitchFamily="18" charset="0"/>
              </a:rPr>
              <a:t>épanchement pleural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4143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a:lnSpc>
                <a:spcPct val="107000"/>
              </a:lnSpc>
              <a:spcAft>
                <a:spcPts val="800"/>
              </a:spcAft>
            </a:pPr>
            <a:r>
              <a:rPr lang="fr-FR" b="1"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cardiovasculaire</a:t>
            </a:r>
          </a:p>
          <a:p>
            <a:pPr marL="0" indent="0">
              <a:lnSpc>
                <a:spcPct val="107000"/>
              </a:lnSpc>
              <a:spcAft>
                <a:spcPts val="800"/>
              </a:spcAft>
              <a:buNone/>
            </a:pPr>
            <a:r>
              <a:rPr lang="fr-FR" sz="3200" b="1" dirty="0">
                <a:latin typeface="Calibri" panose="020F0502020204030204" pitchFamily="34" charset="0"/>
                <a:ea typeface="Calibri" panose="020F0502020204030204" pitchFamily="34" charset="0"/>
                <a:cs typeface="Times New Roman" panose="02020603050405020304" pitchFamily="18" charset="0"/>
              </a:rPr>
              <a:t>examen vasculaire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examen des membres inférieurs : </a:t>
            </a:r>
            <a:r>
              <a:rPr lang="fr-FR" dirty="0">
                <a:latin typeface="Calibri" panose="020F0502020204030204" pitchFamily="34" charset="0"/>
                <a:ea typeface="Calibri" panose="020F0502020204030204" pitchFamily="34" charset="0"/>
                <a:cs typeface="Times New Roman" panose="02020603050405020304" pitchFamily="18" charset="0"/>
              </a:rPr>
              <a:t>œdèmes, varices, troubles trophiques, chaleur </a:t>
            </a:r>
            <a:r>
              <a:rPr lang="fr-FR" dirty="0" smtClean="0">
                <a:latin typeface="Calibri" panose="020F0502020204030204" pitchFamily="34" charset="0"/>
                <a:ea typeface="Calibri" panose="020F0502020204030204" pitchFamily="34" charset="0"/>
                <a:cs typeface="Times New Roman" panose="02020603050405020304" pitchFamily="18" charset="0"/>
              </a:rPr>
              <a:t>cutanée, cyanose</a:t>
            </a: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artères périphériques </a:t>
            </a:r>
            <a:r>
              <a:rPr lang="fr-FR" b="1" dirty="0" smtClean="0">
                <a:latin typeface="Calibri" panose="020F0502020204030204" pitchFamily="34" charset="0"/>
                <a:ea typeface="Calibri" panose="020F0502020204030204" pitchFamily="34" charset="0"/>
                <a:cs typeface="Times New Roman" panose="02020603050405020304" pitchFamily="18" charset="0"/>
              </a:rPr>
              <a:t>:</a:t>
            </a:r>
            <a:endPar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7022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a:lnSpc>
                <a:spcPct val="107000"/>
              </a:lnSpc>
              <a:spcAft>
                <a:spcPts val="800"/>
              </a:spcAft>
            </a:pPr>
            <a:r>
              <a:rPr lang="fr-FR" b="1"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cardiovasculaire</a:t>
            </a:r>
          </a:p>
          <a:p>
            <a:pPr marL="0" indent="0">
              <a:lnSpc>
                <a:spcPct val="107000"/>
              </a:lnSpc>
              <a:spcAft>
                <a:spcPts val="800"/>
              </a:spcAft>
              <a:buNone/>
            </a:pPr>
            <a:r>
              <a:rPr lang="fr-FR" sz="3200" b="1" dirty="0">
                <a:latin typeface="Calibri" panose="020F0502020204030204" pitchFamily="34" charset="0"/>
                <a:ea typeface="Calibri" panose="020F0502020204030204" pitchFamily="34" charset="0"/>
                <a:cs typeface="Times New Roman" panose="02020603050405020304" pitchFamily="18" charset="0"/>
              </a:rPr>
              <a:t>examen vasculaire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ésultat de recherche d'images pour &quot;pouls&quot;"/>
          <p:cNvPicPr/>
          <p:nvPr/>
        </p:nvPicPr>
        <p:blipFill>
          <a:blip r:embed="rId2">
            <a:extLst>
              <a:ext uri="{28A0092B-C50C-407E-A947-70E740481C1C}">
                <a14:useLocalDpi xmlns:a14="http://schemas.microsoft.com/office/drawing/2010/main" val="0"/>
              </a:ext>
            </a:extLst>
          </a:blip>
          <a:srcRect/>
          <a:stretch>
            <a:fillRect/>
          </a:stretch>
        </p:blipFill>
        <p:spPr bwMode="auto">
          <a:xfrm>
            <a:off x="5895340" y="977900"/>
            <a:ext cx="5760720" cy="5880100"/>
          </a:xfrm>
          <a:prstGeom prst="rect">
            <a:avLst/>
          </a:prstGeom>
          <a:noFill/>
          <a:ln>
            <a:noFill/>
          </a:ln>
        </p:spPr>
      </p:pic>
    </p:spTree>
    <p:extLst>
      <p:ext uri="{BB962C8B-B14F-4D97-AF65-F5344CB8AC3E}">
        <p14:creationId xmlns:p14="http://schemas.microsoft.com/office/powerpoint/2010/main" val="3834653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283368"/>
            <a:ext cx="10515600" cy="5390148"/>
          </a:xfrm>
        </p:spPr>
        <p:txBody>
          <a:bodyPr>
            <a:normAutofit lnSpcReduction="1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pleuropulmonaire </a:t>
            </a:r>
            <a:r>
              <a:rPr lang="fr-FR" b="1" dirty="0">
                <a:latin typeface="Calibri" panose="020F0502020204030204" pitchFamily="34" charset="0"/>
                <a:ea typeface="Calibri" panose="020F0502020204030204" pitchFamily="34" charset="0"/>
                <a:cs typeface="Times New Roman" panose="02020603050405020304" pitchFamily="18" charset="0"/>
              </a:rPr>
              <a:t>: </a:t>
            </a:r>
            <a:r>
              <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Inspection : </a:t>
            </a:r>
            <a:r>
              <a:rPr lang="fr-FR" dirty="0">
                <a:latin typeface="Calibri" panose="020F0502020204030204" pitchFamily="34" charset="0"/>
                <a:ea typeface="Calibri" panose="020F0502020204030204" pitchFamily="34" charset="0"/>
                <a:cs typeface="Times New Roman" panose="02020603050405020304" pitchFamily="18" charset="0"/>
              </a:rPr>
              <a:t>déformation du thorax, modification des mouvements </a:t>
            </a:r>
            <a:r>
              <a:rPr lang="fr-FR" dirty="0" smtClean="0">
                <a:latin typeface="Calibri" panose="020F0502020204030204" pitchFamily="34" charset="0"/>
                <a:ea typeface="Calibri" panose="020F0502020204030204" pitchFamily="34" charset="0"/>
                <a:cs typeface="Times New Roman" panose="02020603050405020304" pitchFamily="18" charset="0"/>
              </a:rPr>
              <a:t>respiratoires, </a:t>
            </a:r>
            <a:r>
              <a:rPr lang="fr-FR" dirty="0">
                <a:latin typeface="Calibri" panose="020F0502020204030204" pitchFamily="34" charset="0"/>
                <a:ea typeface="Calibri" panose="020F0502020204030204" pitchFamily="34" charset="0"/>
                <a:cs typeface="Times New Roman" panose="02020603050405020304" pitchFamily="18" charset="0"/>
              </a:rPr>
              <a:t>cyanose, circulation collatérale thoracique, </a:t>
            </a:r>
            <a:r>
              <a:rPr lang="fr-FR" dirty="0" smtClean="0">
                <a:latin typeface="Calibri" panose="020F0502020204030204" pitchFamily="34" charset="0"/>
                <a:ea typeface="Calibri" panose="020F0502020204030204" pitchFamily="34" charset="0"/>
                <a:cs typeface="Times New Roman" panose="02020603050405020304" pitchFamily="18" charset="0"/>
              </a:rPr>
              <a:t>hippocratisme </a:t>
            </a:r>
            <a:r>
              <a:rPr lang="fr-FR" dirty="0">
                <a:latin typeface="Calibri" panose="020F0502020204030204" pitchFamily="34" charset="0"/>
                <a:ea typeface="Calibri" panose="020F0502020204030204" pitchFamily="34" charset="0"/>
                <a:cs typeface="Times New Roman" panose="02020603050405020304" pitchFamily="18" charset="0"/>
              </a:rPr>
              <a:t>digital</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Palpation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Technique : mains réchauffées, à plat sur le thorax.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Normalement</a:t>
            </a:r>
            <a:r>
              <a:rPr lang="fr-FR" dirty="0">
                <a:latin typeface="Calibri" panose="020F0502020204030204" pitchFamily="34" charset="0"/>
                <a:ea typeface="Calibri" panose="020F0502020204030204" pitchFamily="34" charset="0"/>
                <a:cs typeface="Times New Roman" panose="02020603050405020304" pitchFamily="18" charset="0"/>
              </a:rPr>
              <a:t> : VV=frémissement perçu lorsque le malade prononce le chiffre 33.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Anormalement</a:t>
            </a:r>
            <a:r>
              <a:rPr lang="fr-FR" dirty="0">
                <a:latin typeface="Calibri" panose="020F0502020204030204" pitchFamily="34" charset="0"/>
                <a:ea typeface="Calibri" panose="020F0502020204030204" pitchFamily="34" charset="0"/>
                <a:cs typeface="Times New Roman" panose="02020603050405020304" pitchFamily="18" charset="0"/>
              </a:rPr>
              <a:t> : abolition ou augmentation</a:t>
            </a:r>
          </a:p>
          <a:p>
            <a:pPr marL="0" indent="0">
              <a:lnSpc>
                <a:spcPct val="107000"/>
              </a:lnSpc>
              <a:spcAft>
                <a:spcPts val="800"/>
              </a:spcAft>
              <a:buNone/>
            </a:pPr>
            <a:endPar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5749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z="6000" b="1" dirty="0">
                <a:solidFill>
                  <a:srgbClr val="FF0000"/>
                </a:solidFill>
              </a:rPr>
              <a:t>Observation médicale</a:t>
            </a:r>
            <a:endParaRPr lang="fr-FR" b="1" dirty="0">
              <a:solidFill>
                <a:srgbClr val="FF0000"/>
              </a:solidFill>
            </a:endParaRPr>
          </a:p>
        </p:txBody>
      </p:sp>
      <p:sp>
        <p:nvSpPr>
          <p:cNvPr id="3" name="Espace réservé du contenu 2"/>
          <p:cNvSpPr>
            <a:spLocks noGrp="1"/>
          </p:cNvSpPr>
          <p:nvPr>
            <p:ph idx="1"/>
          </p:nvPr>
        </p:nvSpPr>
        <p:spPr/>
        <p:txBody>
          <a:bodyPr>
            <a:normAutofit/>
          </a:bodyPr>
          <a:lstStyle/>
          <a:p>
            <a:pPr marL="0" indent="0">
              <a:lnSpc>
                <a:spcPct val="107000"/>
              </a:lnSpc>
              <a:spcAft>
                <a:spcPts val="800"/>
              </a:spcAft>
              <a:buNone/>
            </a:pPr>
            <a:r>
              <a:rPr lang="fr-FR" sz="4800" dirty="0" smtClean="0">
                <a:latin typeface="Calibri" panose="020F0502020204030204" pitchFamily="34" charset="0"/>
                <a:ea typeface="Calibri" panose="020F0502020204030204" pitchFamily="34" charset="0"/>
                <a:cs typeface="Times New Roman" panose="02020603050405020304" pitchFamily="18" charset="0"/>
              </a:rPr>
              <a:t>Patient (e) âgé (e) </a:t>
            </a:r>
            <a:r>
              <a:rPr lang="fr-FR" sz="4800" dirty="0">
                <a:latin typeface="Calibri" panose="020F0502020204030204" pitchFamily="34" charset="0"/>
                <a:ea typeface="Calibri" panose="020F0502020204030204" pitchFamily="34" charset="0"/>
                <a:cs typeface="Times New Roman" panose="02020603050405020304" pitchFamily="18" charset="0"/>
              </a:rPr>
              <a:t>de….., situation matrimoniale, nombre d’enfants, origine, habitat, profession, couverture ou assurance médicale </a:t>
            </a:r>
            <a:r>
              <a:rPr lang="fr-FR" sz="4800" dirty="0" smtClean="0">
                <a:latin typeface="Calibri" panose="020F0502020204030204" pitchFamily="34" charset="0"/>
                <a:ea typeface="Calibri" panose="020F0502020204030204" pitchFamily="34" charset="0"/>
                <a:cs typeface="Times New Roman" panose="02020603050405020304" pitchFamily="18" charset="0"/>
              </a:rPr>
              <a:t>(Mutuelle, </a:t>
            </a:r>
            <a:r>
              <a:rPr lang="fr-FR" sz="4800" dirty="0" err="1">
                <a:latin typeface="Calibri" panose="020F0502020204030204" pitchFamily="34" charset="0"/>
                <a:ea typeface="Calibri" panose="020F0502020204030204" pitchFamily="34" charset="0"/>
                <a:cs typeface="Times New Roman" panose="02020603050405020304" pitchFamily="18" charset="0"/>
              </a:rPr>
              <a:t>R</a:t>
            </a:r>
            <a:r>
              <a:rPr lang="fr-FR" sz="4800" dirty="0" err="1" smtClean="0">
                <a:latin typeface="Calibri" panose="020F0502020204030204" pitchFamily="34" charset="0"/>
                <a:ea typeface="Calibri" panose="020F0502020204030204" pitchFamily="34" charset="0"/>
                <a:cs typeface="Times New Roman" panose="02020603050405020304" pitchFamily="18" charset="0"/>
              </a:rPr>
              <a:t>amed</a:t>
            </a:r>
            <a:r>
              <a:rPr lang="fr-FR" sz="4800" dirty="0">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fr-FR" sz="4800" dirty="0"/>
          </a:p>
        </p:txBody>
      </p:sp>
    </p:spTree>
    <p:extLst>
      <p:ext uri="{BB962C8B-B14F-4D97-AF65-F5344CB8AC3E}">
        <p14:creationId xmlns:p14="http://schemas.microsoft.com/office/powerpoint/2010/main" val="1901956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267326"/>
            <a:ext cx="10515600" cy="5590674"/>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pleuropulmonaire </a:t>
            </a:r>
            <a:r>
              <a:rPr lang="fr-FR" b="1" dirty="0">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Percussion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matité</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err="1">
                <a:latin typeface="Calibri" panose="020F0502020204030204" pitchFamily="34" charset="0"/>
                <a:ea typeface="Calibri" panose="020F0502020204030204" pitchFamily="34" charset="0"/>
                <a:cs typeface="Times New Roman" panose="02020603050405020304" pitchFamily="18" charset="0"/>
              </a:rPr>
              <a:t>hypersonorité</a:t>
            </a:r>
            <a:r>
              <a:rPr lang="fr-FR" dirty="0">
                <a:latin typeface="Calibri" panose="020F0502020204030204" pitchFamily="34" charset="0"/>
                <a:ea typeface="Calibri" panose="020F0502020204030204" pitchFamily="34" charset="0"/>
                <a:cs typeface="Times New Roman" panose="02020603050405020304" pitchFamily="18" charset="0"/>
              </a:rPr>
              <a:t> ou tympanisme</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Auscultation</a:t>
            </a:r>
            <a:r>
              <a:rPr lang="fr-FR" dirty="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murmures vésiculaires diminués </a:t>
            </a:r>
            <a:r>
              <a:rPr lang="fr-FR" dirty="0">
                <a:latin typeface="Calibri" panose="020F0502020204030204" pitchFamily="34" charset="0"/>
                <a:ea typeface="Calibri" panose="020F0502020204030204" pitchFamily="34" charset="0"/>
                <a:cs typeface="Times New Roman" panose="02020603050405020304" pitchFamily="18" charset="0"/>
              </a:rPr>
              <a:t>ou </a:t>
            </a:r>
            <a:r>
              <a:rPr lang="fr-FR" dirty="0" smtClean="0">
                <a:latin typeface="Calibri" panose="020F0502020204030204" pitchFamily="34" charset="0"/>
                <a:ea typeface="Calibri" panose="020F0502020204030204" pitchFamily="34" charset="0"/>
                <a:cs typeface="Times New Roman" panose="02020603050405020304" pitchFamily="18" charset="0"/>
              </a:rPr>
              <a:t>abolis, souffles, crépitant,  </a:t>
            </a:r>
            <a:r>
              <a:rPr lang="fr-FR" dirty="0">
                <a:latin typeface="Calibri" panose="020F0502020204030204" pitchFamily="34" charset="0"/>
                <a:ea typeface="Calibri" panose="020F0502020204030204" pitchFamily="34" charset="0"/>
                <a:cs typeface="Times New Roman" panose="02020603050405020304" pitchFamily="18" charset="0"/>
              </a:rPr>
              <a:t>ronflants </a:t>
            </a:r>
            <a:r>
              <a:rPr lang="fr-FR" dirty="0" smtClean="0">
                <a:latin typeface="Calibri" panose="020F0502020204030204" pitchFamily="34" charset="0"/>
                <a:ea typeface="Calibri" panose="020F0502020204030204" pitchFamily="34" charset="0"/>
                <a:cs typeface="Times New Roman" panose="02020603050405020304" pitchFamily="18" charset="0"/>
              </a:rPr>
              <a:t>sibilants, </a:t>
            </a:r>
            <a:r>
              <a:rPr lang="fr-FR" dirty="0">
                <a:latin typeface="Calibri" panose="020F0502020204030204" pitchFamily="34" charset="0"/>
                <a:ea typeface="Calibri" panose="020F0502020204030204" pitchFamily="34" charset="0"/>
                <a:cs typeface="Times New Roman" panose="02020603050405020304" pitchFamily="18" charset="0"/>
              </a:rPr>
              <a:t>frottement </a:t>
            </a:r>
            <a:r>
              <a:rPr lang="fr-FR" dirty="0" smtClean="0">
                <a:latin typeface="Calibri" panose="020F0502020204030204" pitchFamily="34" charset="0"/>
                <a:ea typeface="Calibri" panose="020F0502020204030204" pitchFamily="34" charset="0"/>
                <a:cs typeface="Times New Roman" panose="02020603050405020304" pitchFamily="18" charset="0"/>
              </a:rPr>
              <a:t>pleural</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0565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4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4000" b="1" dirty="0"/>
          </a:p>
        </p:txBody>
      </p:sp>
      <p:sp>
        <p:nvSpPr>
          <p:cNvPr id="3" name="Espace réservé du contenu 2"/>
          <p:cNvSpPr>
            <a:spLocks noGrp="1"/>
          </p:cNvSpPr>
          <p:nvPr>
            <p:ph idx="1"/>
          </p:nvPr>
        </p:nvSpPr>
        <p:spPr>
          <a:xfrm>
            <a:off x="838200" y="1780674"/>
            <a:ext cx="10515600" cy="4924925"/>
          </a:xfrm>
        </p:spPr>
        <p:txBody>
          <a:bodyPr>
            <a:normAutofit/>
          </a:bodyPr>
          <a:lstStyle/>
          <a:p>
            <a:pPr>
              <a:lnSpc>
                <a:spcPct val="107000"/>
              </a:lnSpc>
              <a:spcAft>
                <a:spcPts val="800"/>
              </a:spcAft>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Abdominal</a:t>
            </a:r>
            <a:endParaRPr lang="fr-FR"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Inspection : téguments : </a:t>
            </a:r>
            <a:r>
              <a:rPr lang="fr-FR" dirty="0" smtClean="0">
                <a:latin typeface="Calibri" panose="020F0502020204030204" pitchFamily="34" charset="0"/>
                <a:ea typeface="Calibri" panose="020F0502020204030204" pitchFamily="34" charset="0"/>
                <a:cs typeface="Times New Roman" panose="02020603050405020304" pitchFamily="18" charset="0"/>
              </a:rPr>
              <a:t>ictère, angiomes stellaires, circulation veineuse collatérale.</a:t>
            </a: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Paroi : </a:t>
            </a:r>
            <a:r>
              <a:rPr lang="fr-FR" dirty="0" smtClean="0">
                <a:latin typeface="Calibri" panose="020F0502020204030204" pitchFamily="34" charset="0"/>
                <a:ea typeface="Calibri" panose="020F0502020204030204" pitchFamily="34" charset="0"/>
                <a:cs typeface="Times New Roman" panose="02020603050405020304" pitchFamily="18" charset="0"/>
              </a:rPr>
              <a:t>cicatrices, hernies. </a:t>
            </a: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Volume de l’abdomen</a:t>
            </a:r>
            <a:r>
              <a:rPr lang="fr-FR" dirty="0" smtClean="0">
                <a:latin typeface="Calibri" panose="020F0502020204030204" pitchFamily="34" charset="0"/>
                <a:ea typeface="Calibri" panose="020F0502020204030204" pitchFamily="34" charset="0"/>
                <a:cs typeface="Times New Roman" panose="02020603050405020304" pitchFamily="18" charset="0"/>
              </a:rPr>
              <a:t> : augmenté ou non, symétrique ou non</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308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4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4000" b="1" dirty="0"/>
          </a:p>
        </p:txBody>
      </p:sp>
      <p:sp>
        <p:nvSpPr>
          <p:cNvPr id="3" name="Espace réservé du contenu 2"/>
          <p:cNvSpPr>
            <a:spLocks noGrp="1"/>
          </p:cNvSpPr>
          <p:nvPr>
            <p:ph idx="1"/>
          </p:nvPr>
        </p:nvSpPr>
        <p:spPr>
          <a:xfrm>
            <a:off x="838200" y="1780674"/>
            <a:ext cx="10515600" cy="4924925"/>
          </a:xfrm>
        </p:spPr>
        <p:txBody>
          <a:bodyPr>
            <a:normAutofit/>
          </a:bodyPr>
          <a:lstStyle/>
          <a:p>
            <a:pPr>
              <a:lnSpc>
                <a:spcPct val="107000"/>
              </a:lnSpc>
              <a:spcAft>
                <a:spcPts val="800"/>
              </a:spcAft>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Abdominal</a:t>
            </a:r>
            <a:endParaRPr lang="fr-FR"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Inspection : téguments : </a:t>
            </a:r>
            <a:r>
              <a:rPr lang="fr-FR" dirty="0" smtClean="0">
                <a:latin typeface="Calibri" panose="020F0502020204030204" pitchFamily="34" charset="0"/>
                <a:ea typeface="Calibri" panose="020F0502020204030204" pitchFamily="34" charset="0"/>
                <a:cs typeface="Times New Roman" panose="02020603050405020304" pitchFamily="18" charset="0"/>
              </a:rPr>
              <a:t>ictère, angiomes stellaires, circulation veineuse collatérale.</a:t>
            </a: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Paroi : </a:t>
            </a:r>
            <a:r>
              <a:rPr lang="fr-FR" dirty="0" smtClean="0">
                <a:latin typeface="Calibri" panose="020F0502020204030204" pitchFamily="34" charset="0"/>
                <a:ea typeface="Calibri" panose="020F0502020204030204" pitchFamily="34" charset="0"/>
                <a:cs typeface="Times New Roman" panose="02020603050405020304" pitchFamily="18" charset="0"/>
              </a:rPr>
              <a:t>cicatrices, hernies. </a:t>
            </a: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Volume de l’abdomen</a:t>
            </a:r>
            <a:r>
              <a:rPr lang="fr-FR" dirty="0" smtClean="0">
                <a:latin typeface="Calibri" panose="020F0502020204030204" pitchFamily="34" charset="0"/>
                <a:ea typeface="Calibri" panose="020F0502020204030204" pitchFamily="34" charset="0"/>
                <a:cs typeface="Times New Roman" panose="02020603050405020304" pitchFamily="18" charset="0"/>
              </a:rPr>
              <a:t> : augmenté ou non, symétrique ou non</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9134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a:lnSpc>
                <a:spcPct val="107000"/>
              </a:lnSpc>
              <a:spcAft>
                <a:spcPts val="800"/>
              </a:spcAft>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Abdominal</a:t>
            </a:r>
            <a:endParaRPr lang="fr-FR" b="1" dirty="0">
              <a:solidFill>
                <a:schemeClr val="accent6"/>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 </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ésultat de recherche d'images pour &quot;reflexes cutané abdominaux&quot;"/>
          <p:cNvPicPr/>
          <p:nvPr/>
        </p:nvPicPr>
        <p:blipFill>
          <a:blip r:embed="rId2">
            <a:extLst>
              <a:ext uri="{28A0092B-C50C-407E-A947-70E740481C1C}">
                <a14:useLocalDpi xmlns:a14="http://schemas.microsoft.com/office/drawing/2010/main" val="0"/>
              </a:ext>
            </a:extLst>
          </a:blip>
          <a:srcRect/>
          <a:stretch>
            <a:fillRect/>
          </a:stretch>
        </p:blipFill>
        <p:spPr bwMode="auto">
          <a:xfrm>
            <a:off x="4356100" y="901700"/>
            <a:ext cx="6997700" cy="6578600"/>
          </a:xfrm>
          <a:prstGeom prst="rect">
            <a:avLst/>
          </a:prstGeom>
          <a:noFill/>
          <a:ln>
            <a:noFill/>
          </a:ln>
        </p:spPr>
      </p:pic>
    </p:spTree>
    <p:extLst>
      <p:ext uri="{BB962C8B-B14F-4D97-AF65-F5344CB8AC3E}">
        <p14:creationId xmlns:p14="http://schemas.microsoft.com/office/powerpoint/2010/main" val="1985993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153" y="0"/>
            <a:ext cx="10515600" cy="924179"/>
          </a:xfrm>
        </p:spPr>
        <p:txBody>
          <a:bodyPr>
            <a:normAutofit/>
          </a:bodyPr>
          <a:lstStyle/>
          <a:p>
            <a:r>
              <a:rPr lang="fr-FR" dirty="0" smtClean="0">
                <a:solidFill>
                  <a:srgbClr val="FF0000"/>
                </a:solidFill>
              </a:rPr>
              <a:t>Les hernies</a:t>
            </a:r>
            <a:endParaRPr lang="fr-FR" dirty="0">
              <a:solidFill>
                <a:srgbClr val="FF0000"/>
              </a:solidFill>
            </a:endParaRPr>
          </a:p>
        </p:txBody>
      </p:sp>
      <p:pic>
        <p:nvPicPr>
          <p:cNvPr id="1032" name="Picture 8" descr="Afficher l’image sour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1037" y="-1"/>
            <a:ext cx="4261967" cy="32625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bing.com/th?id=OCII.40032D64DB1DBCB8B9460A1EE4A2DB575BF98B0B4E115F6EB5348AC5A224C767&amp;pid=3.1&amp;w=490&amp;h=34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037" y="3262554"/>
            <a:ext cx="3770262" cy="3595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fficher l’image sour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244" y="-1"/>
            <a:ext cx="4781550" cy="32129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fficher l’image sour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99" y="2806550"/>
            <a:ext cx="5113496" cy="4051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ficher l’image source"/>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0" y="811123"/>
            <a:ext cx="3303917" cy="590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71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fontScale="85000" lnSpcReduction="10000"/>
          </a:bodyPr>
          <a:lstStyle/>
          <a:p>
            <a:pPr>
              <a:lnSpc>
                <a:spcPct val="107000"/>
              </a:lnSpc>
              <a:spcAft>
                <a:spcPts val="800"/>
              </a:spcAft>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Abdominal</a:t>
            </a:r>
          </a:p>
          <a:p>
            <a:pPr marL="0" lvl="0" indent="0">
              <a:lnSpc>
                <a:spcPct val="107000"/>
              </a:lnSpc>
              <a:spcAft>
                <a:spcPts val="800"/>
              </a:spcAft>
              <a:buNone/>
            </a:pPr>
            <a:r>
              <a:rPr lang="fr-FR" b="1" dirty="0">
                <a:solidFill>
                  <a:prstClr val="black"/>
                </a:solidFill>
                <a:latin typeface="Calibri" panose="020F0502020204030204" pitchFamily="34" charset="0"/>
                <a:ea typeface="Calibri" panose="020F0502020204030204" pitchFamily="34" charset="0"/>
                <a:cs typeface="Times New Roman" panose="02020603050405020304" pitchFamily="18" charset="0"/>
              </a:rPr>
              <a:t>Palpation :</a:t>
            </a: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a:p>
            <a:pPr marL="0" lv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défense</a:t>
            </a:r>
            <a:r>
              <a:rPr lang="fr-FR" b="1" dirty="0">
                <a:latin typeface="Calibri" panose="020F0502020204030204" pitchFamily="34" charset="0"/>
                <a:ea typeface="Calibri" panose="020F0502020204030204" pitchFamily="34" charset="0"/>
                <a:cs typeface="Times New Roman" panose="02020603050405020304" pitchFamily="18" charset="0"/>
              </a:rPr>
              <a:t>, contracture, tumeur</a:t>
            </a:r>
            <a:r>
              <a:rPr lang="fr-FR" dirty="0">
                <a:latin typeface="Calibri" panose="020F0502020204030204" pitchFamily="34" charset="0"/>
                <a:ea typeface="Calibri" panose="020F0502020204030204" pitchFamily="34" charset="0"/>
                <a:cs typeface="Times New Roman" panose="02020603050405020304" pitchFamily="18" charset="0"/>
              </a:rPr>
              <a:t> (siège, volume, consistance, sensibilité, mobilité</a:t>
            </a:r>
            <a:r>
              <a:rPr lang="fr-FR" dirty="0" smtClean="0">
                <a:latin typeface="Calibri" panose="020F0502020204030204" pitchFamily="34" charset="0"/>
                <a:ea typeface="Calibri" panose="020F0502020204030204" pitchFamily="34" charset="0"/>
                <a:cs typeface="Times New Roman" panose="02020603050405020304" pitchFamily="18" charset="0"/>
              </a:rPr>
              <a:t>)</a:t>
            </a: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points </a:t>
            </a:r>
            <a:r>
              <a:rPr lang="fr-FR" b="1" dirty="0">
                <a:latin typeface="Calibri" panose="020F0502020204030204" pitchFamily="34" charset="0"/>
                <a:ea typeface="Calibri" panose="020F0502020204030204" pitchFamily="34" charset="0"/>
                <a:cs typeface="Times New Roman" panose="02020603050405020304" pitchFamily="18" charset="0"/>
              </a:rPr>
              <a:t>douloureux</a:t>
            </a:r>
            <a:r>
              <a:rPr lang="fr-FR" dirty="0">
                <a:latin typeface="Calibri" panose="020F0502020204030204" pitchFamily="34" charset="0"/>
                <a:ea typeface="Calibri" panose="020F0502020204030204" pitchFamily="34" charset="0"/>
                <a:cs typeface="Times New Roman" panose="02020603050405020304" pitchFamily="18" charset="0"/>
              </a:rPr>
              <a:t> (siège précis), </a:t>
            </a:r>
          </a:p>
          <a:p>
            <a:pPr marL="0" indent="0">
              <a:lnSpc>
                <a:spcPct val="107000"/>
              </a:lnSpc>
              <a:spcAft>
                <a:spcPts val="800"/>
              </a:spcAft>
              <a:buNone/>
            </a:pPr>
            <a:r>
              <a:rPr lang="fr-FR" b="1" dirty="0">
                <a:latin typeface="Calibri" panose="020F0502020204030204" pitchFamily="34" charset="0"/>
                <a:ea typeface="Calibri" panose="020F0502020204030204" pitchFamily="34" charset="0"/>
                <a:cs typeface="Times New Roman" panose="02020603050405020304" pitchFamily="18" charset="0"/>
              </a:rPr>
              <a:t>foie </a:t>
            </a:r>
            <a:r>
              <a:rPr lang="fr-FR" dirty="0">
                <a:latin typeface="Calibri" panose="020F0502020204030204" pitchFamily="34" charset="0"/>
                <a:ea typeface="Calibri" panose="020F0502020204030204" pitchFamily="34" charset="0"/>
                <a:cs typeface="Times New Roman" panose="02020603050405020304" pitchFamily="18" charset="0"/>
              </a:rPr>
              <a:t>: bord inférieur, consistance, régularité : surface lisse ou nodulaire, sensibilité, reflux </a:t>
            </a:r>
            <a:r>
              <a:rPr lang="fr-FR" dirty="0" err="1">
                <a:latin typeface="Calibri" panose="020F0502020204030204" pitchFamily="34" charset="0"/>
                <a:ea typeface="Calibri" panose="020F0502020204030204" pitchFamily="34" charset="0"/>
                <a:cs typeface="Times New Roman" panose="02020603050405020304" pitchFamily="18" charset="0"/>
              </a:rPr>
              <a:t>hépatojugulaire</a:t>
            </a:r>
            <a:r>
              <a:rPr lang="fr-FR" dirty="0">
                <a:latin typeface="Calibri" panose="020F0502020204030204" pitchFamily="34" charset="0"/>
                <a:ea typeface="Calibri" panose="020F0502020204030204" pitchFamily="34" charset="0"/>
                <a:cs typeface="Times New Roman" panose="02020603050405020304" pitchFamily="18" charset="0"/>
              </a:rPr>
              <a:t>, hauteur sur la ligne </a:t>
            </a:r>
            <a:r>
              <a:rPr lang="fr-FR" dirty="0" err="1">
                <a:latin typeface="Calibri" panose="020F0502020204030204" pitchFamily="34" charset="0"/>
                <a:ea typeface="Calibri" panose="020F0502020204030204" pitchFamily="34" charset="0"/>
                <a:cs typeface="Times New Roman" panose="02020603050405020304" pitchFamily="18" charset="0"/>
              </a:rPr>
              <a:t>médioclaviculaire</a:t>
            </a:r>
            <a:r>
              <a:rPr lang="fr-FR" dirty="0">
                <a:latin typeface="Calibri" panose="020F0502020204030204" pitchFamily="34" charset="0"/>
                <a:ea typeface="Calibri" panose="020F0502020204030204" pitchFamily="34" charset="0"/>
                <a:cs typeface="Times New Roman" panose="02020603050405020304" pitchFamily="18" charset="0"/>
              </a:rPr>
              <a:t>, auscultation : souffle, </a:t>
            </a:r>
          </a:p>
          <a:p>
            <a:pPr marL="0" indent="0">
              <a:lnSpc>
                <a:spcPct val="107000"/>
              </a:lnSpc>
              <a:spcAft>
                <a:spcPts val="800"/>
              </a:spcAft>
              <a:buNone/>
            </a:pPr>
            <a:r>
              <a:rPr lang="fr-FR" b="1" dirty="0">
                <a:latin typeface="Calibri" panose="020F0502020204030204" pitchFamily="34" charset="0"/>
                <a:ea typeface="Calibri" panose="020F0502020204030204" pitchFamily="34" charset="0"/>
                <a:cs typeface="Times New Roman" panose="02020603050405020304" pitchFamily="18" charset="0"/>
              </a:rPr>
              <a:t>rate</a:t>
            </a:r>
            <a:r>
              <a:rPr lang="fr-FR" dirty="0">
                <a:latin typeface="Calibri" panose="020F0502020204030204" pitchFamily="34" charset="0"/>
                <a:ea typeface="Calibri" panose="020F0502020204030204" pitchFamily="34" charset="0"/>
                <a:cs typeface="Times New Roman" panose="02020603050405020304" pitchFamily="18" charset="0"/>
              </a:rPr>
              <a:t> : débord costal en cm. </a:t>
            </a:r>
          </a:p>
          <a:p>
            <a:pPr marL="0" indent="0">
              <a:lnSpc>
                <a:spcPct val="107000"/>
              </a:lnSpc>
              <a:spcAft>
                <a:spcPts val="800"/>
              </a:spcAft>
              <a:buNone/>
            </a:pP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13449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fontScale="92500" lnSpcReduction="20000"/>
          </a:bodyPr>
          <a:lstStyle/>
          <a:p>
            <a:pPr>
              <a:lnSpc>
                <a:spcPct val="107000"/>
              </a:lnSpc>
              <a:spcAft>
                <a:spcPts val="800"/>
              </a:spcAft>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Abdominal</a:t>
            </a:r>
            <a:endPar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b="1" dirty="0">
                <a:latin typeface="Calibri" panose="020F0502020204030204" pitchFamily="34" charset="0"/>
                <a:ea typeface="Calibri" panose="020F0502020204030204" pitchFamily="34" charset="0"/>
                <a:cs typeface="Times New Roman" panose="02020603050405020304" pitchFamily="18" charset="0"/>
              </a:rPr>
              <a:t>Percussion </a:t>
            </a: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Sur un malade en décubitus dorsal et latéral droit et gauche, repère le  bord supérieur du foie, matité déclive et mobile=ascite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Auscultation : bruits hydro-aériques normaux, souffle</a:t>
            </a:r>
          </a:p>
          <a:p>
            <a:pPr marL="0" indent="0">
              <a:lnSpc>
                <a:spcPct val="107000"/>
              </a:lnSpc>
              <a:spcAft>
                <a:spcPts val="800"/>
              </a:spcAft>
              <a:buNone/>
            </a:pPr>
            <a:r>
              <a:rPr lang="fr-FR" b="1" dirty="0">
                <a:latin typeface="Calibri" panose="020F0502020204030204" pitchFamily="34" charset="0"/>
                <a:ea typeface="Calibri" panose="020F0502020204030204" pitchFamily="34" charset="0"/>
                <a:cs typeface="Times New Roman" panose="02020603050405020304" pitchFamily="18" charset="0"/>
              </a:rPr>
              <a:t>Toucher rectal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Technique : malade en décubitus dorsal, doigtier lubrifié sur l’index droit. Paroi rectale, tumeur anormale, sang ou pus sur le doigtier</a:t>
            </a:r>
          </a:p>
          <a:p>
            <a:pPr marL="0" indent="0">
              <a:lnSpc>
                <a:spcPct val="107000"/>
              </a:lnSpc>
              <a:spcAft>
                <a:spcPts val="800"/>
              </a:spcAft>
              <a:buNone/>
            </a:pP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77552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fontScale="85000" lnSpcReduction="20000"/>
          </a:bodyPr>
          <a:lstStyle/>
          <a:p>
            <a:pPr marL="0" indent="0">
              <a:lnSpc>
                <a:spcPct val="107000"/>
              </a:lnSpc>
              <a:spcAft>
                <a:spcPts val="800"/>
              </a:spcAft>
              <a:buNone/>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Abdominal</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Recherche de signes d’insuffisance hépatocellulaire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Astérix, </a:t>
            </a:r>
            <a:r>
              <a:rPr lang="fr-FR" dirty="0" err="1">
                <a:latin typeface="Calibri" panose="020F0502020204030204" pitchFamily="34" charset="0"/>
                <a:ea typeface="Calibri" panose="020F0502020204030204" pitchFamily="34" charset="0"/>
                <a:cs typeface="Times New Roman" panose="02020603050405020304" pitchFamily="18" charset="0"/>
              </a:rPr>
              <a:t>foetor</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err="1">
                <a:latin typeface="Calibri" panose="020F0502020204030204" pitchFamily="34" charset="0"/>
                <a:ea typeface="Calibri" panose="020F0502020204030204" pitchFamily="34" charset="0"/>
                <a:cs typeface="Times New Roman" panose="02020603050405020304" pitchFamily="18" charset="0"/>
              </a:rPr>
              <a:t>hepaticus</a:t>
            </a:r>
            <a:r>
              <a:rPr lang="fr-FR" dirty="0">
                <a:latin typeface="Calibri" panose="020F0502020204030204" pitchFamily="34" charset="0"/>
                <a:ea typeface="Calibri" panose="020F0502020204030204" pitchFamily="34" charset="0"/>
                <a:cs typeface="Times New Roman" panose="02020603050405020304" pitchFamily="18" charset="0"/>
              </a:rPr>
              <a:t> (odeur douceâtre de l’haleine), ictère, angiomes stellaires, érythrose palmaire, </a:t>
            </a:r>
            <a:r>
              <a:rPr lang="fr-FR" dirty="0" smtClean="0">
                <a:latin typeface="Calibri" panose="020F0502020204030204" pitchFamily="34" charset="0"/>
                <a:ea typeface="Calibri" panose="020F0502020204030204" pitchFamily="34" charset="0"/>
                <a:cs typeface="Times New Roman" panose="02020603050405020304" pitchFamily="18" charset="0"/>
              </a:rPr>
              <a:t>hippocratisme </a:t>
            </a:r>
            <a:r>
              <a:rPr lang="fr-FR" dirty="0">
                <a:latin typeface="Calibri" panose="020F0502020204030204" pitchFamily="34" charset="0"/>
                <a:ea typeface="Calibri" panose="020F0502020204030204" pitchFamily="34" charset="0"/>
                <a:cs typeface="Times New Roman" panose="02020603050405020304" pitchFamily="18" charset="0"/>
              </a:rPr>
              <a:t>digital, ongles blancs, ecchymoses, hémorragies gingivales ou nasales, purpura</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Recherche de signes d’hypertension portale : </a:t>
            </a:r>
            <a:r>
              <a:rPr lang="fr-FR" dirty="0">
                <a:latin typeface="Calibri" panose="020F0502020204030204" pitchFamily="34" charset="0"/>
                <a:ea typeface="Calibri" panose="020F0502020204030204" pitchFamily="34" charset="0"/>
                <a:cs typeface="Times New Roman" panose="02020603050405020304" pitchFamily="18" charset="0"/>
              </a:rPr>
              <a:t>circulation veineuse collatérale abdominale porto-cave (siège entre l’ombilic et l’appendice </a:t>
            </a:r>
            <a:r>
              <a:rPr lang="fr-FR" dirty="0" smtClean="0">
                <a:latin typeface="Calibri" panose="020F0502020204030204" pitchFamily="34" charset="0"/>
                <a:ea typeface="Calibri" panose="020F0502020204030204" pitchFamily="34" charset="0"/>
                <a:cs typeface="Times New Roman" panose="02020603050405020304" pitchFamily="18" charset="0"/>
              </a:rPr>
              <a:t>xiphoïde), </a:t>
            </a:r>
            <a:r>
              <a:rPr lang="fr-FR" dirty="0">
                <a:latin typeface="Calibri" panose="020F0502020204030204" pitchFamily="34" charset="0"/>
                <a:ea typeface="Calibri" panose="020F0502020204030204" pitchFamily="34" charset="0"/>
                <a:cs typeface="Times New Roman" panose="02020603050405020304" pitchFamily="18" charset="0"/>
              </a:rPr>
              <a:t>splénomégalie, ascite</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Recherche de signes de cholestase :</a:t>
            </a:r>
            <a:r>
              <a:rPr lang="fr-FR" dirty="0">
                <a:latin typeface="Calibri" panose="020F0502020204030204" pitchFamily="34" charset="0"/>
                <a:ea typeface="Calibri" panose="020F0502020204030204" pitchFamily="34" charset="0"/>
                <a:cs typeface="Times New Roman" panose="02020603050405020304" pitchFamily="18" charset="0"/>
              </a:rPr>
              <a:t> ictère </a:t>
            </a:r>
            <a:r>
              <a:rPr lang="fr-FR" dirty="0" err="1">
                <a:latin typeface="Calibri" panose="020F0502020204030204" pitchFamily="34" charset="0"/>
                <a:ea typeface="Calibri" panose="020F0502020204030204" pitchFamily="34" charset="0"/>
                <a:cs typeface="Times New Roman" panose="02020603050405020304" pitchFamily="18" charset="0"/>
              </a:rPr>
              <a:t>cutanéo-muqueux</a:t>
            </a:r>
            <a:r>
              <a:rPr lang="fr-FR" dirty="0">
                <a:latin typeface="Calibri" panose="020F0502020204030204" pitchFamily="34" charset="0"/>
                <a:ea typeface="Calibri" panose="020F0502020204030204" pitchFamily="34" charset="0"/>
                <a:cs typeface="Times New Roman" panose="02020603050405020304" pitchFamily="18" charset="0"/>
              </a:rPr>
              <a:t> (conjonctives), prurit (lésion de grattage, selles décolorées, urines foncées</a:t>
            </a:r>
          </a:p>
          <a:p>
            <a:pPr marL="0" indent="0">
              <a:lnSpc>
                <a:spcPct val="107000"/>
              </a:lnSpc>
              <a:spcAft>
                <a:spcPts val="800"/>
              </a:spcAft>
              <a:buNone/>
            </a:pPr>
            <a:endPar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23554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marL="0" indent="0">
              <a:lnSpc>
                <a:spcPct val="107000"/>
              </a:lnSpc>
              <a:spcAft>
                <a:spcPts val="800"/>
              </a:spcAft>
              <a:buNone/>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err="1"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uro</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-néphrologique</a:t>
            </a: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Palpation de la région lombaire </a:t>
            </a:r>
            <a:r>
              <a:rPr lang="fr-FR" dirty="0" smtClean="0">
                <a:latin typeface="Calibri" panose="020F0502020204030204" pitchFamily="34" charset="0"/>
                <a:ea typeface="Calibri" panose="020F0502020204030204" pitchFamily="34" charset="0"/>
                <a:cs typeface="Times New Roman" panose="02020603050405020304" pitchFamily="18" charset="0"/>
              </a:rPr>
              <a:t>bi-manuelle </a:t>
            </a:r>
            <a:r>
              <a:rPr lang="fr-FR" dirty="0">
                <a:latin typeface="Calibri" panose="020F0502020204030204" pitchFamily="34" charset="0"/>
                <a:ea typeface="Calibri" panose="020F0502020204030204" pitchFamily="34" charset="0"/>
                <a:cs typeface="Times New Roman" panose="02020603050405020304" pitchFamily="18" charset="0"/>
              </a:rPr>
              <a:t>à la recherche d’un gros rein (contact lombaire</a:t>
            </a:r>
            <a:r>
              <a:rPr lang="fr-FR" dirty="0" smtClean="0">
                <a:latin typeface="Calibri" panose="020F0502020204030204" pitchFamily="34" charset="0"/>
                <a:ea typeface="Calibri" panose="020F0502020204030204" pitchFamily="34" charset="0"/>
                <a:cs typeface="Times New Roman" panose="02020603050405020304" pitchFamily="18" charset="0"/>
              </a:rPr>
              <a:t>)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points douloureux</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toucher rectal : prostate (taille, consistance, sensibilité, sillon médian présent ou non),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des organes génitaux externes</a:t>
            </a:r>
          </a:p>
          <a:p>
            <a:pPr marL="0" indent="0">
              <a:lnSpc>
                <a:spcPct val="107000"/>
              </a:lnSpc>
              <a:spcAft>
                <a:spcPts val="800"/>
              </a:spcAft>
              <a:buNone/>
            </a:pPr>
            <a:endPar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0309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392177" cy="1442434"/>
          </a:xfrm>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347730" y="1042736"/>
            <a:ext cx="11681138" cy="5815264"/>
          </a:xfrm>
        </p:spPr>
        <p:txBody>
          <a:bodyPr>
            <a:normAutofit/>
          </a:bodyPr>
          <a:lstStyle/>
          <a:p>
            <a:pPr>
              <a:lnSpc>
                <a:spcPct val="107000"/>
              </a:lnSpc>
              <a:spcAft>
                <a:spcPts val="800"/>
              </a:spcAft>
            </a:pP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ostéo-articulaire </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Technique :</a:t>
            </a:r>
            <a:r>
              <a:rPr lang="fr-FR" dirty="0">
                <a:latin typeface="Calibri" panose="020F0502020204030204" pitchFamily="34" charset="0"/>
                <a:ea typeface="Calibri" panose="020F0502020204030204" pitchFamily="34" charset="0"/>
                <a:cs typeface="Times New Roman" panose="02020603050405020304" pitchFamily="18" charset="0"/>
              </a:rPr>
              <a:t> méthodique, debout statique et dynamique, avec étude </a:t>
            </a:r>
            <a:r>
              <a:rPr lang="fr-FR" dirty="0" smtClean="0">
                <a:latin typeface="Calibri" panose="020F0502020204030204" pitchFamily="34" charset="0"/>
                <a:ea typeface="Calibri" panose="020F0502020204030204" pitchFamily="34" charset="0"/>
                <a:cs typeface="Times New Roman" panose="02020603050405020304" pitchFamily="18" charset="0"/>
              </a:rPr>
              <a:t>de:</a:t>
            </a:r>
          </a:p>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l</a:t>
            </a:r>
            <a:r>
              <a:rPr lang="fr-FR" dirty="0" smtClean="0">
                <a:latin typeface="Calibri" panose="020F0502020204030204" pitchFamily="34" charset="0"/>
                <a:ea typeface="Calibri" panose="020F0502020204030204" pitchFamily="34" charset="0"/>
                <a:cs typeface="Times New Roman" panose="02020603050405020304" pitchFamily="18" charset="0"/>
              </a:rPr>
              <a:t>a marche </a:t>
            </a:r>
            <a:r>
              <a:rPr lang="fr-FR" dirty="0">
                <a:latin typeface="Calibri" panose="020F0502020204030204" pitchFamily="34" charset="0"/>
                <a:ea typeface="Calibri" panose="020F0502020204030204" pitchFamily="34" charset="0"/>
                <a:cs typeface="Times New Roman" panose="02020603050405020304" pitchFamily="18" charset="0"/>
              </a:rPr>
              <a:t>(boiterie, </a:t>
            </a:r>
            <a:r>
              <a:rPr lang="fr-FR" dirty="0" smtClean="0">
                <a:latin typeface="Calibri" panose="020F0502020204030204" pitchFamily="34" charset="0"/>
                <a:ea typeface="Calibri" panose="020F0502020204030204" pitchFamily="34" charset="0"/>
                <a:cs typeface="Times New Roman" panose="02020603050405020304" pitchFamily="18" charset="0"/>
              </a:rPr>
              <a:t>steppage, ataxie, dandinement, marche cérébelleuse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Rachis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Recherche </a:t>
            </a: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d’une douleur provoquée </a:t>
            </a:r>
          </a:p>
          <a:p>
            <a:pPr marL="0" lvl="0" indent="0">
              <a:lnSpc>
                <a:spcPct val="107000"/>
              </a:lnSpc>
              <a:spcAft>
                <a:spcPts val="800"/>
              </a:spcAft>
              <a:buNone/>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Examen de la force motrice segmentaire </a:t>
            </a:r>
          </a:p>
          <a:p>
            <a:pPr marL="0" lvl="0" indent="0">
              <a:lnSpc>
                <a:spcPct val="107000"/>
              </a:lnSpc>
              <a:spcAft>
                <a:spcPts val="800"/>
              </a:spcAft>
              <a:buNone/>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de la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sensibilité </a:t>
            </a:r>
            <a:endPar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des réflexes ostéo-tendineux et cutanés</a:t>
            </a: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394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marL="228600" lvl="0" indent="-22860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Antécédents personnels </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22946"/>
            <a:ext cx="10515600" cy="5735053"/>
          </a:xfrm>
        </p:spPr>
        <p:txBody>
          <a:bodyPr>
            <a:normAutofit fontScale="92500" lnSpcReduction="10000"/>
          </a:bodyPr>
          <a:lstStyle/>
          <a:p>
            <a:pPr marL="0" indent="0">
              <a:lnSpc>
                <a:spcPct val="107000"/>
              </a:lnSpc>
              <a:spcAft>
                <a:spcPts val="800"/>
              </a:spcAft>
              <a:buNone/>
            </a:pPr>
            <a:r>
              <a:rPr lang="fr-FR" sz="3600"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Médicaux</a:t>
            </a:r>
            <a:r>
              <a:rPr lang="fr-FR" sz="3600" b="1"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sz="3600" b="1" dirty="0">
                <a:latin typeface="Calibri" panose="020F0502020204030204" pitchFamily="34" charset="0"/>
                <a:ea typeface="Calibri" panose="020F0502020204030204" pitchFamily="34" charset="0"/>
                <a:cs typeface="Times New Roman" panose="02020603050405020304" pitchFamily="18" charset="0"/>
              </a:rPr>
              <a:t>Toute maladie notable</a:t>
            </a:r>
            <a:r>
              <a:rPr lang="fr-FR" sz="36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sz="3600" b="1" dirty="0">
                <a:latin typeface="Calibri" panose="020F0502020204030204" pitchFamily="34" charset="0"/>
                <a:ea typeface="Calibri" panose="020F0502020204030204" pitchFamily="34" charset="0"/>
                <a:cs typeface="Times New Roman" panose="02020603050405020304" pitchFamily="18" charset="0"/>
              </a:rPr>
              <a:t>Hospitalisations,</a:t>
            </a:r>
            <a:r>
              <a:rPr lang="fr-FR" sz="3600" dirty="0">
                <a:latin typeface="Calibri" panose="020F0502020204030204" pitchFamily="34" charset="0"/>
                <a:ea typeface="Calibri" panose="020F0502020204030204" pitchFamily="34" charset="0"/>
                <a:cs typeface="Times New Roman" panose="02020603050405020304" pitchFamily="18" charset="0"/>
              </a:rPr>
              <a:t> consultations et examens </a:t>
            </a:r>
            <a:r>
              <a:rPr lang="fr-FR" sz="3600" dirty="0" smtClean="0">
                <a:latin typeface="Calibri" panose="020F0502020204030204" pitchFamily="34" charset="0"/>
                <a:ea typeface="Calibri" panose="020F0502020204030204" pitchFamily="34" charset="0"/>
                <a:cs typeface="Times New Roman" panose="02020603050405020304" pitchFamily="18" charset="0"/>
              </a:rPr>
              <a:t>spécialisés antérieurs</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b="1" dirty="0" smtClean="0">
                <a:latin typeface="Calibri" panose="020F0502020204030204" pitchFamily="34" charset="0"/>
                <a:ea typeface="Calibri" panose="020F0502020204030204" pitchFamily="34" charset="0"/>
                <a:cs typeface="Times New Roman" panose="02020603050405020304" pitchFamily="18" charset="0"/>
              </a:rPr>
              <a:t>Allergies</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b="1" dirty="0">
                <a:latin typeface="Calibri" panose="020F0502020204030204" pitchFamily="34" charset="0"/>
                <a:ea typeface="Calibri" panose="020F0502020204030204" pitchFamily="34" charset="0"/>
                <a:cs typeface="Times New Roman" panose="02020603050405020304" pitchFamily="18" charset="0"/>
              </a:rPr>
              <a:t>Prises médicamenteuses</a:t>
            </a:r>
            <a:r>
              <a:rPr lang="fr-FR" sz="3600" dirty="0">
                <a:latin typeface="Calibri" panose="020F0502020204030204" pitchFamily="34" charset="0"/>
                <a:ea typeface="Calibri" panose="020F0502020204030204" pitchFamily="34" charset="0"/>
                <a:cs typeface="Times New Roman" panose="02020603050405020304" pitchFamily="18" charset="0"/>
              </a:rPr>
              <a:t> à domicile </a:t>
            </a:r>
            <a:r>
              <a:rPr lang="fr-FR" sz="3600" dirty="0" smtClean="0">
                <a:latin typeface="Calibri" panose="020F0502020204030204" pitchFamily="34" charset="0"/>
                <a:ea typeface="Calibri" panose="020F0502020204030204" pitchFamily="34" charset="0"/>
                <a:cs typeface="Times New Roman" panose="02020603050405020304" pitchFamily="18" charset="0"/>
              </a:rPr>
              <a:t>habituelle</a:t>
            </a:r>
          </a:p>
          <a:p>
            <a:pPr>
              <a:lnSpc>
                <a:spcPct val="107000"/>
              </a:lnSpc>
              <a:spcAft>
                <a:spcPts val="800"/>
              </a:spcAft>
            </a:pPr>
            <a:r>
              <a:rPr lang="fr-FR" sz="3600" b="1" dirty="0" smtClean="0">
                <a:latin typeface="Calibri" panose="020F0502020204030204" pitchFamily="34" charset="0"/>
                <a:ea typeface="Calibri" panose="020F0502020204030204" pitchFamily="34" charset="0"/>
                <a:cs typeface="Times New Roman" panose="02020603050405020304" pitchFamily="18" charset="0"/>
              </a:rPr>
              <a:t>Statut vaccinal</a:t>
            </a:r>
          </a:p>
          <a:p>
            <a:pPr>
              <a:lnSpc>
                <a:spcPct val="107000"/>
              </a:lnSpc>
              <a:spcAft>
                <a:spcPts val="800"/>
              </a:spcAft>
            </a:pPr>
            <a:r>
              <a:rPr lang="fr-FR" sz="3600" b="1" dirty="0" smtClean="0">
                <a:latin typeface="Calibri" panose="020F0502020204030204" pitchFamily="34" charset="0"/>
                <a:ea typeface="Calibri" panose="020F0502020204030204" pitchFamily="34" charset="0"/>
                <a:cs typeface="Times New Roman" panose="02020603050405020304" pitchFamily="18" charset="0"/>
              </a:rPr>
              <a:t>voyage</a:t>
            </a:r>
          </a:p>
          <a:p>
            <a:pPr>
              <a:lnSpc>
                <a:spcPct val="107000"/>
              </a:lnSpc>
              <a:spcAft>
                <a:spcPts val="800"/>
              </a:spcAft>
            </a:pPr>
            <a:endParaRPr lang="fr-FR" sz="36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02460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141669" y="923544"/>
            <a:ext cx="11848562" cy="5998463"/>
          </a:xfrm>
        </p:spPr>
        <p:txBody>
          <a:bodyPr>
            <a:normAutofit/>
          </a:bodyPr>
          <a:lstStyle/>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ostéo-articulaire</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p>
          <a:p>
            <a:pPr>
              <a:lnSpc>
                <a:spcPct val="107000"/>
              </a:lnSpc>
              <a:spcAft>
                <a:spcPts val="800"/>
              </a:spcAft>
              <a:buFontTx/>
              <a:buChar char="-"/>
            </a:pPr>
            <a:r>
              <a:rPr lang="fr-FR" dirty="0" smtClean="0">
                <a:latin typeface="Calibri" panose="020F0502020204030204" pitchFamily="34" charset="0"/>
                <a:ea typeface="Calibri" panose="020F0502020204030204" pitchFamily="34" charset="0"/>
                <a:cs typeface="Times New Roman" panose="02020603050405020304" pitchFamily="18" charset="0"/>
              </a:rPr>
              <a:t>Douleur nociceptive: lésion, inflammation ou dommage mécanique sur un muscle ou une glande.</a:t>
            </a:r>
          </a:p>
          <a:p>
            <a:pPr>
              <a:lnSpc>
                <a:spcPct val="107000"/>
              </a:lnSpc>
              <a:spcAft>
                <a:spcPts val="800"/>
              </a:spcAft>
              <a:buFontTx/>
              <a:buChar char="-"/>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2043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141669" y="923544"/>
            <a:ext cx="11848562" cy="5998463"/>
          </a:xfrm>
        </p:spPr>
        <p:txBody>
          <a:bodyPr>
            <a:normAutofit/>
          </a:bodyPr>
          <a:lstStyle/>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ostéo-articulaire</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Tx/>
              <a:buChar char="-"/>
            </a:pPr>
            <a:r>
              <a:rPr lang="fr-FR"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Douleur neuropathique: Score DN4</a:t>
            </a: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t>
            </a:r>
            <a:r>
              <a:rPr lang="fr-FR" sz="2400" dirty="0" smtClean="0">
                <a:latin typeface="Calibri" panose="020F0502020204030204" pitchFamily="34" charset="0"/>
                <a:ea typeface="Times New Roman" panose="02020603050405020304" pitchFamily="18" charset="0"/>
                <a:cs typeface="Times New Roman" panose="02020603050405020304" pitchFamily="18" charset="0"/>
              </a:rPr>
              <a:t> </a:t>
            </a:r>
            <a:r>
              <a:rPr lang="fr-FR"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4 </a:t>
            </a: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questions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600"/>
              </a:spcBef>
              <a:spcAft>
                <a:spcPts val="600"/>
              </a:spcAft>
              <a:buNone/>
            </a:pP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1) la douleur présente elle les caractéristiques suivants : une brulure, un froid douloureux ou une décharge électrique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600"/>
              </a:spcBef>
              <a:spcAft>
                <a:spcPts val="600"/>
              </a:spcAft>
              <a:buNone/>
            </a:pPr>
            <a:r>
              <a:rPr lang="fr-FR"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2) la </a:t>
            </a: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douleur s’accompagne t- elle dans la même région de fourmillements, d’engourdissement, de </a:t>
            </a:r>
            <a:r>
              <a:rPr lang="fr-FR"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démangeaisons </a:t>
            </a: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ou de picotements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600"/>
              </a:spcBef>
              <a:spcAft>
                <a:spcPts val="600"/>
              </a:spcAft>
              <a:buNone/>
            </a:pP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3) la douleur est elle localisée dans un territoire où l’examen met en évidence une hypoesthésie au tact, une hypoesthésie à la piqure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600"/>
              </a:spcBef>
              <a:spcAft>
                <a:spcPts val="600"/>
              </a:spcAft>
              <a:buNone/>
            </a:pPr>
            <a:r>
              <a:rPr lang="fr-FR"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4) la douleur est elle provoquée ou augmentée par le frottement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9391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141669" y="1892967"/>
            <a:ext cx="11848562" cy="4752531"/>
          </a:xfrm>
        </p:spPr>
        <p:txBody>
          <a:bodyPr>
            <a:normAutofit/>
          </a:bodyPr>
          <a:lstStyle/>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ostéo-articulaire</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p>
          <a:p>
            <a:pPr>
              <a:lnSpc>
                <a:spcPct val="107000"/>
              </a:lnSpc>
              <a:spcAft>
                <a:spcPts val="800"/>
              </a:spcAft>
            </a:pPr>
            <a:r>
              <a:rPr lang="fr-FR" b="1" smtClean="0">
                <a:latin typeface="Calibri" panose="020F0502020204030204" pitchFamily="34" charset="0"/>
                <a:ea typeface="Calibri" panose="020F0502020204030204" pitchFamily="34" charset="0"/>
                <a:cs typeface="Times New Roman" panose="02020603050405020304" pitchFamily="18" charset="0"/>
              </a:rPr>
              <a:t>Articulations périphériques</a:t>
            </a:r>
            <a:r>
              <a:rPr lang="fr-FR" smtClean="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b="1" smtClean="0">
                <a:latin typeface="Calibri" panose="020F0502020204030204" pitchFamily="34" charset="0"/>
                <a:ea typeface="Calibri" panose="020F0502020204030204" pitchFamily="34" charset="0"/>
                <a:cs typeface="Times New Roman" panose="02020603050405020304" pitchFamily="18" charset="0"/>
              </a:rPr>
              <a:t>Etat osseux</a:t>
            </a:r>
          </a:p>
          <a:p>
            <a:pPr>
              <a:lnSpc>
                <a:spcPct val="107000"/>
              </a:lnSpc>
              <a:spcAft>
                <a:spcPts val="800"/>
              </a:spcAft>
            </a:pPr>
            <a:endParaRPr lang="fr-FR"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6210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lnSpcReduction="10000"/>
          </a:bodyPr>
          <a:lstStyle/>
          <a:p>
            <a:pPr>
              <a:lnSpc>
                <a:spcPct val="107000"/>
              </a:lnSpc>
              <a:spcAft>
                <a:spcPts val="800"/>
              </a:spcAft>
            </a:pPr>
            <a:r>
              <a:rPr lang="fr-FR" b="1"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gynécologique :</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Examen des seins : </a:t>
            </a:r>
            <a:r>
              <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Inspection : morphologie, état des mamelons, état de la peau</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Toucher vaginal</a:t>
            </a: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Technique : doigtier lubrifié, index et médius, malade en décubitus dorsal (vessie et rectum vides), associé à la palpation abdominale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paroi </a:t>
            </a:r>
            <a:r>
              <a:rPr lang="fr-FR" dirty="0">
                <a:latin typeface="Calibri" panose="020F0502020204030204" pitchFamily="34" charset="0"/>
                <a:ea typeface="Calibri" panose="020F0502020204030204" pitchFamily="34" charset="0"/>
                <a:cs typeface="Times New Roman" panose="02020603050405020304" pitchFamily="18" charset="0"/>
              </a:rPr>
              <a:t>vaginale, col utérin, corps utérin, culs de sacs vaginaux</a:t>
            </a: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88763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22948"/>
            <a:ext cx="10515600" cy="5735052"/>
          </a:xfrm>
        </p:spPr>
        <p:txBody>
          <a:bodyPr>
            <a:noAutofit/>
          </a:bodyPr>
          <a:lstStyle/>
          <a:p>
            <a:pPr>
              <a:lnSpc>
                <a:spcPct val="107000"/>
              </a:lnSpc>
              <a:spcAft>
                <a:spcPts val="800"/>
              </a:spcAft>
            </a:pPr>
            <a:r>
              <a:rPr lang="fr-FR" sz="3600"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des aires ganglionnaires : </a:t>
            </a:r>
            <a:endParaRPr lang="fr-FR" sz="3600"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smtClean="0">
                <a:latin typeface="Calibri" panose="020F0502020204030204" pitchFamily="34" charset="0"/>
                <a:ea typeface="Calibri" panose="020F0502020204030204" pitchFamily="34" charset="0"/>
                <a:cs typeface="Times New Roman" panose="02020603050405020304" pitchFamily="18" charset="0"/>
              </a:rPr>
              <a:t>Cervicales : parotidiennes, sous maxillaires, sous mentales, spinale, </a:t>
            </a:r>
            <a:r>
              <a:rPr lang="fr-FR" sz="3600" dirty="0" err="1" smtClean="0">
                <a:latin typeface="Calibri" panose="020F0502020204030204" pitchFamily="34" charset="0"/>
                <a:ea typeface="Calibri" panose="020F0502020204030204" pitchFamily="34" charset="0"/>
                <a:cs typeface="Times New Roman" panose="02020603050405020304" pitchFamily="18" charset="0"/>
              </a:rPr>
              <a:t>jugulo</a:t>
            </a:r>
            <a:r>
              <a:rPr lang="fr-FR" sz="3600" dirty="0" smtClean="0">
                <a:latin typeface="Calibri" panose="020F0502020204030204" pitchFamily="34" charset="0"/>
                <a:ea typeface="Calibri" panose="020F0502020204030204" pitchFamily="34" charset="0"/>
                <a:cs typeface="Times New Roman" panose="02020603050405020304" pitchFamily="18" charset="0"/>
              </a:rPr>
              <a:t>-carotidiennes</a:t>
            </a:r>
          </a:p>
          <a:p>
            <a:pPr>
              <a:lnSpc>
                <a:spcPct val="107000"/>
              </a:lnSpc>
              <a:spcAft>
                <a:spcPts val="800"/>
              </a:spcAft>
            </a:pPr>
            <a:r>
              <a:rPr lang="fr-FR" sz="3600" dirty="0" smtClean="0">
                <a:latin typeface="Calibri" panose="020F0502020204030204" pitchFamily="34" charset="0"/>
                <a:ea typeface="Calibri" panose="020F0502020204030204" pitchFamily="34" charset="0"/>
                <a:cs typeface="Times New Roman" panose="02020603050405020304" pitchFamily="18" charset="0"/>
              </a:rPr>
              <a:t>Sus </a:t>
            </a:r>
            <a:r>
              <a:rPr lang="fr-FR" sz="3600" dirty="0">
                <a:latin typeface="Calibri" panose="020F0502020204030204" pitchFamily="34" charset="0"/>
                <a:ea typeface="Calibri" panose="020F0502020204030204" pitchFamily="34" charset="0"/>
                <a:cs typeface="Times New Roman" panose="02020603050405020304" pitchFamily="18" charset="0"/>
              </a:rPr>
              <a:t>claviculaires, axillaires, </a:t>
            </a:r>
            <a:r>
              <a:rPr lang="fr-FR" sz="3600" dirty="0" err="1">
                <a:latin typeface="Calibri" panose="020F0502020204030204" pitchFamily="34" charset="0"/>
                <a:ea typeface="Calibri" panose="020F0502020204030204" pitchFamily="34" charset="0"/>
                <a:cs typeface="Times New Roman" panose="02020603050405020304" pitchFamily="18" charset="0"/>
              </a:rPr>
              <a:t>épithrochléenne</a:t>
            </a:r>
            <a:r>
              <a:rPr lang="fr-FR" sz="3600" dirty="0">
                <a:latin typeface="Calibri" panose="020F0502020204030204" pitchFamily="34" charset="0"/>
                <a:ea typeface="Calibri" panose="020F0502020204030204" pitchFamily="34" charset="0"/>
                <a:cs typeface="Times New Roman" panose="02020603050405020304" pitchFamily="18" charset="0"/>
              </a:rPr>
              <a:t>, retro-crurales, inguinales</a:t>
            </a: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Noter : volume, sensibilité, consistance, limites, mobilité</a:t>
            </a:r>
          </a:p>
          <a:p>
            <a:pPr>
              <a:lnSpc>
                <a:spcPct val="107000"/>
              </a:lnSpc>
              <a:spcAft>
                <a:spcPts val="800"/>
              </a:spcAft>
            </a:pPr>
            <a:endParaRPr lang="fr-FR" sz="36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2304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22948"/>
            <a:ext cx="10515600" cy="5735052"/>
          </a:xfrm>
        </p:spPr>
        <p:txBody>
          <a:bodyPr>
            <a:noAutofit/>
          </a:bodyPr>
          <a:lstStyle/>
          <a:p>
            <a:pPr>
              <a:lnSpc>
                <a:spcPct val="107000"/>
              </a:lnSpc>
              <a:spcAft>
                <a:spcPts val="800"/>
              </a:spcAft>
            </a:pPr>
            <a:r>
              <a:rPr lang="fr-FR" sz="3600"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Examen des aires ganglionnaires : </a:t>
            </a:r>
            <a:endParaRPr lang="fr-FR" sz="3600"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sz="36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Résultat de recherche d'images pour &quot;image des aires ganglionnair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9642"/>
            <a:ext cx="5614737" cy="47083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ésultat de recherche d'images pour &quot;image des aires ganglionnair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701" y="2149641"/>
            <a:ext cx="5505450" cy="470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4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825624"/>
            <a:ext cx="10515600" cy="5032375"/>
          </a:xfrm>
        </p:spPr>
        <p:txBody>
          <a:bodyPr>
            <a:normAutofit/>
          </a:bodyPr>
          <a:lstStyle/>
          <a:p>
            <a:pPr>
              <a:lnSpc>
                <a:spcPct val="107000"/>
              </a:lnSpc>
              <a:spcAft>
                <a:spcPts val="800"/>
              </a:spcAft>
            </a:pP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 </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p:cNvPicPr>
            <a:picLocks noChangeAspect="1"/>
          </p:cNvPicPr>
          <p:nvPr/>
        </p:nvPicPr>
        <p:blipFill>
          <a:blip r:embed="rId2"/>
          <a:stretch>
            <a:fillRect/>
          </a:stretch>
        </p:blipFill>
        <p:spPr>
          <a:xfrm>
            <a:off x="1017431" y="2331076"/>
            <a:ext cx="9942489" cy="4526923"/>
          </a:xfrm>
          <a:prstGeom prst="rect">
            <a:avLst/>
          </a:prstGeom>
        </p:spPr>
      </p:pic>
    </p:spTree>
    <p:extLst>
      <p:ext uri="{BB962C8B-B14F-4D97-AF65-F5344CB8AC3E}">
        <p14:creationId xmlns:p14="http://schemas.microsoft.com/office/powerpoint/2010/main" val="28659737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55032"/>
            <a:ext cx="10515600" cy="5702967"/>
          </a:xfrm>
        </p:spPr>
        <p:txBody>
          <a:bodyPr>
            <a:normAutofit fontScale="92500" lnSpcReduction="1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a:t>
            </a: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clinique axé sur la lésion puis examen général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Froideur, cyanose, rougeur, chaleur, douleur ou </a:t>
            </a:r>
            <a:r>
              <a:rPr lang="fr-FR" dirty="0" smtClean="0">
                <a:latin typeface="Calibri" panose="020F0502020204030204" pitchFamily="34" charset="0"/>
                <a:ea typeface="Calibri" panose="020F0502020204030204" pitchFamily="34" charset="0"/>
                <a:cs typeface="Times New Roman" panose="02020603050405020304" pitchFamily="18" charset="0"/>
              </a:rPr>
              <a:t>anesthésie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ongles, cheveux, muqueuses (organes génitaux et cavité buccale)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Lésion vasculaire : </a:t>
            </a:r>
            <a:r>
              <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rPr>
              <a:t>purpura,</a:t>
            </a:r>
            <a:r>
              <a:rPr lang="fr-FR" dirty="0">
                <a:latin typeface="Calibri" panose="020F0502020204030204" pitchFamily="34" charset="0"/>
                <a:ea typeface="Calibri" panose="020F0502020204030204" pitchFamily="34" charset="0"/>
                <a:cs typeface="Times New Roman" panose="02020603050405020304" pitchFamily="18" charset="0"/>
              </a:rPr>
              <a:t> ecchymose, télangiectasies</a:t>
            </a:r>
            <a:r>
              <a:rPr lang="fr-FR" dirty="0" smtClean="0">
                <a:latin typeface="Calibri" panose="020F0502020204030204" pitchFamily="34" charset="0"/>
                <a:ea typeface="Calibri" panose="020F0502020204030204" pitchFamily="34" charset="0"/>
                <a:cs typeface="Times New Roman" panose="02020603050405020304" pitchFamily="18" charset="0"/>
              </a:rPr>
              <a:t>, angiome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Mal perforant, gangrène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Lésion de </a:t>
            </a:r>
            <a:r>
              <a:rPr lang="fr-FR" dirty="0" smtClean="0">
                <a:latin typeface="Calibri" panose="020F0502020204030204" pitchFamily="34" charset="0"/>
                <a:ea typeface="Calibri" panose="020F0502020204030204" pitchFamily="34" charset="0"/>
                <a:cs typeface="Times New Roman" panose="02020603050405020304" pitchFamily="18" charset="0"/>
              </a:rPr>
              <a:t>grattage, déshydratation, œdème, peau cartonnée, rétractée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Urticaire, papule, macule, bulle, vésicule, ulcérations, </a:t>
            </a:r>
            <a:r>
              <a:rPr lang="fr-FR" dirty="0" smtClean="0">
                <a:latin typeface="Calibri" panose="020F0502020204030204" pitchFamily="34" charset="0"/>
                <a:ea typeface="Calibri" panose="020F0502020204030204" pitchFamily="34" charset="0"/>
                <a:cs typeface="Times New Roman" panose="02020603050405020304" pitchFamily="18" charset="0"/>
              </a:rPr>
              <a:t>abcès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des </a:t>
            </a:r>
            <a:r>
              <a:rPr lang="fr-FR" dirty="0" err="1">
                <a:latin typeface="Calibri" panose="020F0502020204030204" pitchFamily="34" charset="0"/>
                <a:ea typeface="Calibri" panose="020F0502020204030204" pitchFamily="34" charset="0"/>
                <a:cs typeface="Times New Roman" panose="02020603050405020304" pitchFamily="18" charset="0"/>
              </a:rPr>
              <a:t>noevus</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7072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901522"/>
            <a:ext cx="10515600" cy="5956478"/>
          </a:xfrm>
        </p:spPr>
        <p:txBody>
          <a:bodyPr>
            <a:normAutofit/>
          </a:bodyPr>
          <a:lstStyle/>
          <a:p>
            <a:pPr>
              <a:lnSpc>
                <a:spcPct val="107000"/>
              </a:lnSpc>
              <a:spcAft>
                <a:spcPts val="800"/>
              </a:spcAft>
            </a:pP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 </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Angiome: </a:t>
            </a:r>
            <a:r>
              <a:rPr lang="fr-FR" dirty="0" smtClean="0">
                <a:solidFill>
                  <a:srgbClr val="303030"/>
                </a:solidFill>
                <a:latin typeface="Raleway"/>
              </a:rPr>
              <a:t>malformations </a:t>
            </a:r>
            <a:r>
              <a:rPr lang="fr-FR" dirty="0">
                <a:solidFill>
                  <a:srgbClr val="303030"/>
                </a:solidFill>
                <a:latin typeface="Raleway"/>
              </a:rPr>
              <a:t>situées au niveau des vaisseaux sanguins, veines, artères ou capillaires ou lymphatiques.</a:t>
            </a:r>
            <a:r>
              <a:rPr lang="fr-FR" dirty="0" smtClean="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666819" y="2914180"/>
            <a:ext cx="4964267" cy="3561007"/>
          </a:xfrm>
          <a:prstGeom prst="rect">
            <a:avLst/>
          </a:prstGeom>
        </p:spPr>
      </p:pic>
      <p:pic>
        <p:nvPicPr>
          <p:cNvPr id="5" name="Image 4"/>
          <p:cNvPicPr>
            <a:picLocks noChangeAspect="1"/>
          </p:cNvPicPr>
          <p:nvPr/>
        </p:nvPicPr>
        <p:blipFill>
          <a:blip r:embed="rId3"/>
          <a:stretch>
            <a:fillRect/>
          </a:stretch>
        </p:blipFill>
        <p:spPr>
          <a:xfrm>
            <a:off x="6618802" y="2914180"/>
            <a:ext cx="4286250" cy="3476625"/>
          </a:xfrm>
          <a:prstGeom prst="rect">
            <a:avLst/>
          </a:prstGeom>
        </p:spPr>
      </p:pic>
    </p:spTree>
    <p:extLst>
      <p:ext uri="{BB962C8B-B14F-4D97-AF65-F5344CB8AC3E}">
        <p14:creationId xmlns:p14="http://schemas.microsoft.com/office/powerpoint/2010/main" val="3220867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862886"/>
            <a:ext cx="10515600" cy="5995114"/>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Purpura: </a:t>
            </a:r>
            <a:r>
              <a:rPr lang="fr-FR" dirty="0" smtClean="0">
                <a:solidFill>
                  <a:srgbClr val="222222"/>
                </a:solidFill>
                <a:latin typeface="arial" panose="020B0604020202020204" pitchFamily="34" charset="0"/>
              </a:rPr>
              <a:t>taches </a:t>
            </a:r>
            <a:r>
              <a:rPr lang="fr-FR" dirty="0">
                <a:solidFill>
                  <a:srgbClr val="222222"/>
                </a:solidFill>
                <a:latin typeface="arial" panose="020B0604020202020204" pitchFamily="34" charset="0"/>
              </a:rPr>
              <a:t>cutanées dues à des hémorragies circonscrites au niveau de la </a:t>
            </a:r>
            <a:r>
              <a:rPr lang="fr-FR" dirty="0" smtClean="0">
                <a:solidFill>
                  <a:srgbClr val="222222"/>
                </a:solidFill>
                <a:latin typeface="arial" panose="020B0604020202020204" pitchFamily="34" charset="0"/>
              </a:rPr>
              <a:t>peau (pétéchies). </a:t>
            </a:r>
            <a:r>
              <a:rPr lang="fr-FR" dirty="0">
                <a:solidFill>
                  <a:srgbClr val="222222"/>
                </a:solidFill>
                <a:latin typeface="arial" panose="020B0604020202020204" pitchFamily="34" charset="0"/>
              </a:rPr>
              <a:t>Le sang sort des vaisseaux, puis reste sous la peau et la </a:t>
            </a:r>
            <a:r>
              <a:rPr lang="fr-FR" dirty="0" smtClean="0">
                <a:solidFill>
                  <a:srgbClr val="222222"/>
                </a:solidFill>
                <a:latin typeface="arial" panose="020B0604020202020204" pitchFamily="34" charset="0"/>
              </a:rPr>
              <a:t>muqueuse</a:t>
            </a:r>
            <a:endParaRPr lang="fr-FR" dirty="0">
              <a:solidFill>
                <a:srgbClr val="222222"/>
              </a:solidFill>
              <a:latin typeface="arial" panose="020B0604020202020204" pitchFamily="34"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Résultat de recherche d'images pour &quot;lésion vasculaire peau&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77" y="2960388"/>
            <a:ext cx="5743977" cy="38443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770" y="3513221"/>
            <a:ext cx="4716378" cy="329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3543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marL="228600" lvl="0" indent="-22860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Antécédents personnels </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219200"/>
            <a:ext cx="10515600" cy="4957763"/>
          </a:xfrm>
        </p:spPr>
        <p:txBody>
          <a:bodyPr>
            <a:normAutofit/>
          </a:bodyPr>
          <a:lstStyle/>
          <a:p>
            <a:pPr marL="0" indent="0">
              <a:lnSpc>
                <a:spcPct val="107000"/>
              </a:lnSpc>
              <a:spcAft>
                <a:spcPts val="800"/>
              </a:spcAft>
              <a:buNone/>
            </a:pPr>
            <a:r>
              <a:rPr lang="fr-FR" sz="3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Chirurgicaux</a:t>
            </a:r>
            <a:endParaRPr lang="fr-FR" sz="3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smtClean="0">
                <a:latin typeface="Calibri" panose="020F0502020204030204" pitchFamily="34" charset="0"/>
                <a:ea typeface="Calibri" panose="020F0502020204030204" pitchFamily="34" charset="0"/>
                <a:cs typeface="Times New Roman" panose="02020603050405020304" pitchFamily="18" charset="0"/>
              </a:rPr>
              <a:t>Interventions </a:t>
            </a:r>
            <a:r>
              <a:rPr lang="fr-FR" sz="3600" dirty="0">
                <a:latin typeface="Calibri" panose="020F0502020204030204" pitchFamily="34" charset="0"/>
                <a:ea typeface="Calibri" panose="020F0502020204030204" pitchFamily="34" charset="0"/>
                <a:cs typeface="Times New Roman" panose="02020603050405020304" pitchFamily="18" charset="0"/>
              </a:rPr>
              <a:t>chirurgicales simples</a:t>
            </a:r>
          </a:p>
          <a:p>
            <a:pPr>
              <a:lnSpc>
                <a:spcPct val="107000"/>
              </a:lnSpc>
              <a:spcAft>
                <a:spcPts val="800"/>
              </a:spcAft>
            </a:pPr>
            <a:r>
              <a:rPr lang="fr-FR" sz="3600" dirty="0" smtClean="0">
                <a:latin typeface="Calibri" panose="020F0502020204030204" pitchFamily="34" charset="0"/>
                <a:ea typeface="Calibri" panose="020F0502020204030204" pitchFamily="34" charset="0"/>
                <a:cs typeface="Times New Roman" panose="02020603050405020304" pitchFamily="18" charset="0"/>
              </a:rPr>
              <a:t>Interventions </a:t>
            </a:r>
            <a:r>
              <a:rPr lang="fr-FR" sz="3600" dirty="0">
                <a:latin typeface="Calibri" panose="020F0502020204030204" pitchFamily="34" charset="0"/>
                <a:ea typeface="Calibri" panose="020F0502020204030204" pitchFamily="34" charset="0"/>
                <a:cs typeface="Times New Roman" panose="02020603050405020304" pitchFamily="18" charset="0"/>
              </a:rPr>
              <a:t>chirurgicales lourdes (noter la date, nom du chirurgien, nom et adresse de l’hôpital ou de la clinique, obtenir un compte rendu opératoire, fractures, traumatismes….)</a:t>
            </a:r>
            <a:endParaRPr lang="fr-FR"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64110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862886"/>
            <a:ext cx="10515600" cy="5995114"/>
          </a:xfrm>
        </p:spPr>
        <p:txBody>
          <a:bodyPr>
            <a:normAutofit/>
          </a:bodyPr>
          <a:lstStyle/>
          <a:p>
            <a:pPr>
              <a:lnSpc>
                <a:spcPct val="107000"/>
              </a:lnSpc>
              <a:spcAft>
                <a:spcPts val="800"/>
              </a:spcAft>
            </a:pP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 </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Ecchymose: </a:t>
            </a:r>
            <a:r>
              <a:rPr lang="fr-FR" dirty="0">
                <a:solidFill>
                  <a:srgbClr val="222222"/>
                </a:solidFill>
                <a:latin typeface="arial" panose="020B0604020202020204" pitchFamily="34" charset="0"/>
              </a:rPr>
              <a:t>Tache </a:t>
            </a:r>
            <a:r>
              <a:rPr lang="fr-FR" dirty="0" smtClean="0">
                <a:solidFill>
                  <a:srgbClr val="222222"/>
                </a:solidFill>
                <a:latin typeface="arial" panose="020B0604020202020204" pitchFamily="34" charset="0"/>
              </a:rPr>
              <a:t>(bleuâtre, </a:t>
            </a:r>
            <a:r>
              <a:rPr lang="fr-FR" dirty="0">
                <a:solidFill>
                  <a:srgbClr val="222222"/>
                </a:solidFill>
                <a:latin typeface="arial" panose="020B0604020202020204" pitchFamily="34" charset="0"/>
              </a:rPr>
              <a:t>jaunâtre) produite par l'épanchement du sang sous la </a:t>
            </a:r>
            <a:r>
              <a:rPr lang="fr-FR" dirty="0" smtClean="0">
                <a:solidFill>
                  <a:srgbClr val="222222"/>
                </a:solidFill>
                <a:latin typeface="arial" panose="020B0604020202020204" pitchFamily="34" charset="0"/>
              </a:rPr>
              <a:t>peau souvent causée par un choc. (bleu, hématome, contusion)</a:t>
            </a: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p:cNvPicPr>
            <a:picLocks noChangeAspect="1"/>
          </p:cNvPicPr>
          <p:nvPr/>
        </p:nvPicPr>
        <p:blipFill>
          <a:blip r:embed="rId2"/>
          <a:stretch>
            <a:fillRect/>
          </a:stretch>
        </p:blipFill>
        <p:spPr>
          <a:xfrm>
            <a:off x="5628068" y="2627290"/>
            <a:ext cx="6074535" cy="4230710"/>
          </a:xfrm>
          <a:prstGeom prst="rect">
            <a:avLst/>
          </a:prstGeom>
        </p:spPr>
      </p:pic>
    </p:spTree>
    <p:extLst>
      <p:ext uri="{BB962C8B-B14F-4D97-AF65-F5344CB8AC3E}">
        <p14:creationId xmlns:p14="http://schemas.microsoft.com/office/powerpoint/2010/main" val="37302406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862886"/>
            <a:ext cx="10515600" cy="5995114"/>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Télangiectasie:</a:t>
            </a: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4984124" y="1313646"/>
            <a:ext cx="7207876" cy="5368142"/>
          </a:xfrm>
          <a:prstGeom prst="rect">
            <a:avLst/>
          </a:prstGeom>
        </p:spPr>
      </p:pic>
    </p:spTree>
    <p:extLst>
      <p:ext uri="{BB962C8B-B14F-4D97-AF65-F5344CB8AC3E}">
        <p14:creationId xmlns:p14="http://schemas.microsoft.com/office/powerpoint/2010/main" val="2629927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862886"/>
            <a:ext cx="11353800" cy="5995114"/>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a:t>
            </a:r>
            <a:r>
              <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Mal perforant plantaire: </a:t>
            </a:r>
            <a:r>
              <a:rPr lang="fr-FR" dirty="0">
                <a:solidFill>
                  <a:srgbClr val="222222"/>
                </a:solidFill>
                <a:latin typeface="arial" panose="020B0604020202020204" pitchFamily="34" charset="0"/>
              </a:rPr>
              <a:t>atteinte du </a:t>
            </a:r>
            <a:r>
              <a:rPr lang="fr-FR" b="1" dirty="0">
                <a:solidFill>
                  <a:srgbClr val="222222"/>
                </a:solidFill>
                <a:latin typeface="arial" panose="020B0604020202020204" pitchFamily="34" charset="0"/>
              </a:rPr>
              <a:t>pied</a:t>
            </a:r>
            <a:r>
              <a:rPr lang="fr-FR" dirty="0">
                <a:solidFill>
                  <a:srgbClr val="222222"/>
                </a:solidFill>
                <a:latin typeface="arial" panose="020B0604020202020204" pitchFamily="34" charset="0"/>
              </a:rPr>
              <a:t> caractérisée par une ulcération de la face </a:t>
            </a:r>
            <a:r>
              <a:rPr lang="fr-FR" b="1" dirty="0">
                <a:solidFill>
                  <a:srgbClr val="222222"/>
                </a:solidFill>
                <a:latin typeface="arial" panose="020B0604020202020204" pitchFamily="34" charset="0"/>
              </a:rPr>
              <a:t>plantaire</a:t>
            </a:r>
            <a:r>
              <a:rPr lang="fr-FR" dirty="0">
                <a:solidFill>
                  <a:srgbClr val="222222"/>
                </a:solidFill>
                <a:latin typeface="arial" panose="020B0604020202020204" pitchFamily="34" charset="0"/>
              </a:rPr>
              <a:t>, dont le caractère indolore favorise l'aggravation</a:t>
            </a:r>
            <a:r>
              <a:rPr lang="fr-FR" dirty="0" smtClean="0">
                <a:solidFill>
                  <a:srgbClr val="222222"/>
                </a:solidFill>
                <a:latin typeface="arial" panose="020B0604020202020204" pitchFamily="34" charset="0"/>
              </a:rPr>
              <a:t>.</a:t>
            </a:r>
          </a:p>
          <a:p>
            <a:pPr marL="0" indent="0">
              <a:lnSpc>
                <a:spcPct val="107000"/>
              </a:lnSpc>
              <a:spcAft>
                <a:spcPts val="800"/>
              </a:spcAft>
              <a:buNone/>
            </a:pPr>
            <a:endParaRPr lang="fr-FR" dirty="0">
              <a:solidFill>
                <a:srgbClr val="222222"/>
              </a:solidFill>
              <a:latin typeface="arial" panose="020B0604020202020204" pitchFamily="34" charset="0"/>
            </a:endParaRPr>
          </a:p>
          <a:p>
            <a:pPr marL="0" indent="0">
              <a:lnSpc>
                <a:spcPct val="107000"/>
              </a:lnSpc>
              <a:spcAft>
                <a:spcPts val="800"/>
              </a:spcAft>
              <a:buNone/>
            </a:pPr>
            <a:endParaRPr lang="fr-FR" dirty="0" smtClean="0">
              <a:solidFill>
                <a:srgbClr val="222222"/>
              </a:solidFill>
              <a:latin typeface="arial" panose="020B0604020202020204" pitchFamily="34" charset="0"/>
            </a:endParaRPr>
          </a:p>
          <a:p>
            <a:pPr marL="0" indent="0">
              <a:lnSpc>
                <a:spcPct val="107000"/>
              </a:lnSpc>
              <a:spcAft>
                <a:spcPts val="800"/>
              </a:spcAft>
              <a:buNone/>
            </a:pPr>
            <a:endPar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p:cNvPicPr>
            <a:picLocks noChangeAspect="1"/>
          </p:cNvPicPr>
          <p:nvPr/>
        </p:nvPicPr>
        <p:blipFill>
          <a:blip r:embed="rId2"/>
          <a:stretch>
            <a:fillRect/>
          </a:stretch>
        </p:blipFill>
        <p:spPr>
          <a:xfrm>
            <a:off x="4567237" y="2485624"/>
            <a:ext cx="5594194" cy="4198512"/>
          </a:xfrm>
          <a:prstGeom prst="rect">
            <a:avLst/>
          </a:prstGeom>
        </p:spPr>
      </p:pic>
    </p:spTree>
    <p:extLst>
      <p:ext uri="{BB962C8B-B14F-4D97-AF65-F5344CB8AC3E}">
        <p14:creationId xmlns:p14="http://schemas.microsoft.com/office/powerpoint/2010/main" val="2053188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862886"/>
            <a:ext cx="11353800" cy="5995114"/>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cutané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Gangrène:</a:t>
            </a:r>
            <a:r>
              <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3C4043"/>
                </a:solidFill>
                <a:latin typeface="arial" panose="020B0604020202020204" pitchFamily="34" charset="0"/>
              </a:rPr>
              <a:t>une </a:t>
            </a:r>
            <a:r>
              <a:rPr lang="fr-FR" dirty="0">
                <a:solidFill>
                  <a:srgbClr val="3C4043"/>
                </a:solidFill>
                <a:latin typeface="arial" panose="020B0604020202020204" pitchFamily="34" charset="0"/>
              </a:rPr>
              <a:t>nécrose des tissus, causée par une obstruction artérielle par embolie, choc, infection ou par l'exposition à un froid intense. </a:t>
            </a:r>
            <a:endParaRPr lang="fr-FR" dirty="0">
              <a:solidFill>
                <a:srgbClr val="70AD47"/>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222222"/>
              </a:solidFill>
              <a:latin typeface="arial" panose="020B0604020202020204" pitchFamily="34" charset="0"/>
            </a:endParaRPr>
          </a:p>
          <a:p>
            <a:pPr marL="0" indent="0">
              <a:lnSpc>
                <a:spcPct val="107000"/>
              </a:lnSpc>
              <a:spcAft>
                <a:spcPts val="800"/>
              </a:spcAft>
              <a:buNone/>
            </a:pPr>
            <a:endPar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162596" y="3240881"/>
            <a:ext cx="4191000" cy="3617119"/>
          </a:xfrm>
          <a:prstGeom prst="rect">
            <a:avLst/>
          </a:prstGeom>
        </p:spPr>
      </p:pic>
      <p:pic>
        <p:nvPicPr>
          <p:cNvPr id="6" name="Image 5"/>
          <p:cNvPicPr>
            <a:picLocks noChangeAspect="1"/>
          </p:cNvPicPr>
          <p:nvPr/>
        </p:nvPicPr>
        <p:blipFill>
          <a:blip r:embed="rId3"/>
          <a:stretch>
            <a:fillRect/>
          </a:stretch>
        </p:blipFill>
        <p:spPr>
          <a:xfrm>
            <a:off x="5676900" y="3240881"/>
            <a:ext cx="5067300" cy="3617119"/>
          </a:xfrm>
          <a:prstGeom prst="rect">
            <a:avLst/>
          </a:prstGeom>
        </p:spPr>
      </p:pic>
    </p:spTree>
    <p:extLst>
      <p:ext uri="{BB962C8B-B14F-4D97-AF65-F5344CB8AC3E}">
        <p14:creationId xmlns:p14="http://schemas.microsoft.com/office/powerpoint/2010/main" val="1875242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475874"/>
            <a:ext cx="12192000" cy="5382125"/>
          </a:xfrm>
        </p:spPr>
        <p:txBody>
          <a:bodyPr>
            <a:normAutofit/>
          </a:bodyPr>
          <a:lstStyle/>
          <a:p>
            <a:pPr>
              <a:lnSpc>
                <a:spcPct val="107000"/>
              </a:lnSpc>
              <a:spcAft>
                <a:spcPts val="800"/>
              </a:spcAft>
            </a:pP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cutané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                      </a:t>
            </a:r>
            <a:r>
              <a:rPr lang="fr-FR" b="1" dirty="0">
                <a:solidFill>
                  <a:prstClr val="black"/>
                </a:solidFill>
                <a:latin typeface="Calibri" panose="020F0502020204030204" pitchFamily="34" charset="0"/>
                <a:ea typeface="Calibri" panose="020F0502020204030204" pitchFamily="34" charset="0"/>
                <a:cs typeface="Times New Roman" panose="02020603050405020304" pitchFamily="18" charset="0"/>
              </a:rPr>
              <a:t>Zona</a:t>
            </a:r>
            <a:r>
              <a:rPr lang="fr-FR" b="1" dirty="0" smtClean="0">
                <a:latin typeface="Calibri" panose="020F0502020204030204" pitchFamily="34" charset="0"/>
                <a:ea typeface="Calibri" panose="020F0502020204030204" pitchFamily="34" charset="0"/>
                <a:cs typeface="Times New Roman" panose="02020603050405020304" pitchFamily="18" charset="0"/>
              </a:rPr>
              <a:t>                                                                     Urticaire</a:t>
            </a:r>
            <a:endParaRPr lang="fr-FR"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3"/>
          <a:stretch>
            <a:fillRect/>
          </a:stretch>
        </p:blipFill>
        <p:spPr>
          <a:xfrm>
            <a:off x="456763" y="3577390"/>
            <a:ext cx="4211490" cy="2537662"/>
          </a:xfrm>
          <a:prstGeom prst="rect">
            <a:avLst/>
          </a:prstGeom>
        </p:spPr>
      </p:pic>
      <p:pic>
        <p:nvPicPr>
          <p:cNvPr id="3074" name="Picture 2" descr="symptômes de l'urticaire démange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0989" y="3577390"/>
            <a:ext cx="6208294" cy="253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9171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027906"/>
            <a:ext cx="12143232" cy="5801307"/>
          </a:xfrm>
        </p:spPr>
        <p:txBody>
          <a:bodyPr>
            <a:normAutofit fontScale="92500" lnSpcReduction="10000"/>
          </a:bodyPr>
          <a:lstStyle/>
          <a:p>
            <a:pPr marL="0" indent="0">
              <a:lnSpc>
                <a:spcPct val="107000"/>
              </a:lnSpc>
              <a:spcAft>
                <a:spcPts val="800"/>
              </a:spcAft>
              <a:buNone/>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err="1">
                <a:solidFill>
                  <a:srgbClr val="70AD47"/>
                </a:solidFill>
                <a:latin typeface="Calibri" panose="020F0502020204030204" pitchFamily="34" charset="0"/>
                <a:ea typeface="Calibri" panose="020F0502020204030204" pitchFamily="34" charset="0"/>
                <a:cs typeface="Times New Roman" panose="02020603050405020304" pitchFamily="18" charset="0"/>
              </a:rPr>
              <a:t>endocrinologique</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err="1">
                <a:latin typeface="Calibri" panose="020F0502020204030204" pitchFamily="34" charset="0"/>
                <a:ea typeface="Calibri" panose="020F0502020204030204" pitchFamily="34" charset="0"/>
                <a:cs typeface="Times New Roman" panose="02020603050405020304" pitchFamily="18" charset="0"/>
              </a:rPr>
              <a:t>Thyroide</a:t>
            </a:r>
            <a:r>
              <a:rPr lang="fr-FR" b="1" dirty="0">
                <a:latin typeface="Calibri" panose="020F0502020204030204" pitchFamily="34" charset="0"/>
                <a:ea typeface="Calibri" panose="020F0502020204030204" pitchFamily="34" charset="0"/>
                <a:cs typeface="Times New Roman" panose="02020603050405020304" pitchFamily="18" charset="0"/>
              </a:rPr>
              <a:t> :</a:t>
            </a:r>
            <a:r>
              <a:rPr lang="fr-FR" dirty="0">
                <a:latin typeface="Calibri" panose="020F0502020204030204" pitchFamily="34" charset="0"/>
                <a:ea typeface="Calibri" panose="020F0502020204030204" pitchFamily="34" charset="0"/>
                <a:cs typeface="Times New Roman" panose="02020603050405020304" pitchFamily="18" charset="0"/>
              </a:rPr>
              <a:t> palpation en faisant avaler le malade, malade placé derrière le malade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Noter : volume, consistance, existence de nodules, sensibilité.</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Auscultation à la recherche d’un souffle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Apprécier l’état des yeux, de la peau et des muscles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Surrénales </a:t>
            </a:r>
            <a:r>
              <a:rPr lang="fr-FR" dirty="0">
                <a:latin typeface="Calibri" panose="020F0502020204030204" pitchFamily="34" charset="0"/>
                <a:ea typeface="Calibri" panose="020F0502020204030204" pitchFamily="34" charset="0"/>
                <a:cs typeface="Times New Roman" panose="02020603050405020304" pitchFamily="18" charset="0"/>
              </a:rPr>
              <a:t>: peau : acné, vergetures, pilosité, pigmentation</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Muqueuses : tâches foncées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Muscle : atrophie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Graisse : anomalie de la répartition </a:t>
            </a:r>
          </a:p>
          <a:p>
            <a:pPr marL="0" indent="0">
              <a:lnSpc>
                <a:spcPct val="107000"/>
              </a:lnSpc>
              <a:spcAft>
                <a:spcPts val="800"/>
              </a:spcAft>
              <a:buNone/>
            </a:pPr>
            <a:endPar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Présentation de la thyroïde - Troubles hormonaux et métaboliques - Manuels  MSD pour le grand publ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0184" y="2660904"/>
            <a:ext cx="3813048" cy="419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676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marL="0" indent="0">
              <a:lnSpc>
                <a:spcPct val="107000"/>
              </a:lnSpc>
              <a:spcAft>
                <a:spcPts val="800"/>
              </a:spcAft>
              <a:buNone/>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err="1">
                <a:solidFill>
                  <a:srgbClr val="70AD47"/>
                </a:solidFill>
                <a:latin typeface="Calibri" panose="020F0502020204030204" pitchFamily="34" charset="0"/>
                <a:ea typeface="Calibri" panose="020F0502020204030204" pitchFamily="34" charset="0"/>
                <a:cs typeface="Times New Roman" panose="02020603050405020304" pitchFamily="18" charset="0"/>
              </a:rPr>
              <a:t>endocrinologique</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Appareil génital</a:t>
            </a: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Caractères sexuels secondaires, seins (galactorrhée ou non, aspect), pilosité, musculature, répartition de la graisse et voix</a:t>
            </a:r>
          </a:p>
          <a:p>
            <a:pPr>
              <a:lnSpc>
                <a:spcPct val="107000"/>
              </a:lnSpc>
              <a:spcAft>
                <a:spcPts val="800"/>
              </a:spcAft>
            </a:pPr>
            <a:r>
              <a:rPr lang="fr-FR" b="1" dirty="0" err="1">
                <a:latin typeface="Calibri" panose="020F0502020204030204" pitchFamily="34" charset="0"/>
                <a:ea typeface="Calibri" panose="020F0502020204030204" pitchFamily="34" charset="0"/>
                <a:cs typeface="Times New Roman" panose="02020603050405020304" pitchFamily="18" charset="0"/>
              </a:rPr>
              <a:t>Parathyroides</a:t>
            </a:r>
            <a:r>
              <a:rPr lang="fr-FR" b="1" dirty="0">
                <a:latin typeface="Calibri" panose="020F0502020204030204" pitchFamily="34" charset="0"/>
                <a:ea typeface="Calibri" panose="020F0502020204030204" pitchFamily="34" charset="0"/>
                <a:cs typeface="Times New Roman" panose="02020603050405020304" pitchFamily="18" charset="0"/>
              </a:rPr>
              <a:t> :</a:t>
            </a:r>
            <a:r>
              <a:rPr lang="fr-FR" dirty="0">
                <a:latin typeface="Calibri" panose="020F0502020204030204" pitchFamily="34" charset="0"/>
                <a:ea typeface="Calibri" panose="020F0502020204030204" pitchFamily="34" charset="0"/>
                <a:cs typeface="Times New Roman" panose="02020603050405020304" pitchFamily="18" charset="0"/>
              </a:rPr>
              <a:t> ongles et </a:t>
            </a:r>
            <a:r>
              <a:rPr lang="fr-FR" dirty="0" smtClean="0">
                <a:latin typeface="Calibri" panose="020F0502020204030204" pitchFamily="34" charset="0"/>
                <a:ea typeface="Calibri" panose="020F0502020204030204" pitchFamily="34" charset="0"/>
                <a:cs typeface="Times New Roman" panose="02020603050405020304" pitchFamily="18" charset="0"/>
              </a:rPr>
              <a:t>dents</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80008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marL="0" indent="0">
              <a:lnSpc>
                <a:spcPct val="107000"/>
              </a:lnSpc>
              <a:spcAft>
                <a:spcPts val="800"/>
              </a:spcAft>
              <a:buNone/>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ORL</a:t>
            </a:r>
          </a:p>
          <a:p>
            <a:pPr lvl="0">
              <a:lnSpc>
                <a:spcPct val="107000"/>
              </a:lnSpc>
              <a:spcAft>
                <a:spcPts val="800"/>
              </a:spcAft>
            </a:pPr>
            <a:r>
              <a:rPr lang="fr-FR" sz="26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Bouche- gorge</a:t>
            </a:r>
            <a:r>
              <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 langue, dents, amygdales</a:t>
            </a:r>
          </a:p>
          <a:p>
            <a:pPr lvl="0">
              <a:lnSpc>
                <a:spcPct val="107000"/>
              </a:lnSpc>
              <a:spcAft>
                <a:spcPts val="800"/>
              </a:spcAft>
            </a:pPr>
            <a:r>
              <a:rPr lang="fr-FR" sz="26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ORL </a:t>
            </a:r>
            <a:r>
              <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sinusite, otite (douleur, écoulement), hypertrophie des cornets, déviation des cloisons, polypes, épistaxis, état du tympan</a:t>
            </a:r>
          </a:p>
          <a:p>
            <a:pPr marL="0" lvl="0" indent="0">
              <a:lnSpc>
                <a:spcPct val="107000"/>
              </a:lnSpc>
              <a:spcAft>
                <a:spcPts val="800"/>
              </a:spcAft>
              <a:buNone/>
            </a:pPr>
            <a:endParaRPr lang="fr-FR" sz="2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4068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75532"/>
            <a:ext cx="12192000" cy="5682467"/>
          </a:xfrm>
        </p:spPr>
        <p:txBody>
          <a:bodyPr>
            <a:normAutofit fontScale="92500" lnSpcReduction="2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Pour un examen neurologique on a besoin d'un minimum de matériel à savoir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Un </a:t>
            </a:r>
            <a:r>
              <a:rPr lang="fr-FR" u="sng" dirty="0">
                <a:solidFill>
                  <a:srgbClr val="1122CC"/>
                </a:solidFill>
                <a:latin typeface="Arial" panose="020B0604020202020204" pitchFamily="34" charset="0"/>
                <a:ea typeface="Times New Roman" panose="02020603050405020304" pitchFamily="18" charset="0"/>
                <a:cs typeface="Times New Roman" panose="02020603050405020304" pitchFamily="18" charset="0"/>
                <a:hlinkClick r:id="rId2"/>
              </a:rPr>
              <a:t>marteau à réflexe</a:t>
            </a:r>
            <a:r>
              <a:rPr lang="fr-FR" dirty="0" smtClean="0">
                <a:solidFill>
                  <a:srgbClr val="2A2A2A"/>
                </a:solidFill>
                <a:latin typeface="Arial" panose="020B0604020202020204" pitchFamily="34" charset="0"/>
                <a:ea typeface="Times New Roman" panose="02020603050405020304" pitchFamily="18" charset="0"/>
                <a:cs typeface="Times New Roman" panose="02020603050405020304" pitchFamily="18" charset="0"/>
              </a:rPr>
              <a:t>.</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Un morceau de </a:t>
            </a:r>
            <a:r>
              <a:rPr lang="fr-FR" u="sng" dirty="0">
                <a:solidFill>
                  <a:srgbClr val="1122CC"/>
                </a:solidFill>
                <a:latin typeface="Arial" panose="020B0604020202020204" pitchFamily="34" charset="0"/>
                <a:ea typeface="Times New Roman" panose="02020603050405020304" pitchFamily="18" charset="0"/>
                <a:cs typeface="Times New Roman" panose="02020603050405020304" pitchFamily="18" charset="0"/>
                <a:hlinkClick r:id="rId3"/>
              </a:rPr>
              <a:t>coton</a:t>
            </a: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 ou de compresse.</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Une épingle.</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Un </a:t>
            </a:r>
            <a:r>
              <a:rPr lang="fr-FR" u="sng" dirty="0">
                <a:solidFill>
                  <a:srgbClr val="2A2A2A"/>
                </a:solidFill>
                <a:latin typeface="Arial" panose="020B0604020202020204" pitchFamily="34" charset="0"/>
                <a:ea typeface="Times New Roman" panose="02020603050405020304" pitchFamily="18" charset="0"/>
                <a:cs typeface="Times New Roman" panose="02020603050405020304" pitchFamily="18" charset="0"/>
                <a:hlinkClick r:id="rId4"/>
              </a:rPr>
              <a:t>diapason</a:t>
            </a: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Un tube (éprouvette) de verre rempli d'eau froide.</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Un tube de verre rempli d'eau chaude.</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fr-FR" dirty="0">
                <a:solidFill>
                  <a:srgbClr val="2A2A2A"/>
                </a:solidFill>
                <a:latin typeface="Arial" panose="020B0604020202020204" pitchFamily="34" charset="0"/>
                <a:ea typeface="Times New Roman" panose="02020603050405020304" pitchFamily="18" charset="0"/>
                <a:cs typeface="Times New Roman" panose="02020603050405020304" pitchFamily="18" charset="0"/>
              </a:rPr>
              <a:t>... Du temps (au minimum une demi-heure voir parfois plus).</a:t>
            </a:r>
            <a:endParaRPr lang="fr-FR" sz="2400" dirty="0">
              <a:solidFill>
                <a:srgbClr val="2A2A2A"/>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sz="2400" b="1" dirty="0">
                <a:latin typeface="Calibri" panose="020F0502020204030204" pitchFamily="34" charset="0"/>
                <a:ea typeface="Calibri" panose="020F0502020204030204" pitchFamily="34" charset="0"/>
                <a:cs typeface="Times New Roman" panose="02020603050405020304" pitchFamily="18" charset="0"/>
              </a:rPr>
              <a:t> </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04987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06904"/>
            <a:ext cx="10515600" cy="5935579"/>
          </a:xfrm>
        </p:spPr>
        <p:txBody>
          <a:bodyPr>
            <a:normAutofit fontScale="92500" lnSpcReduction="1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GCS, reflexes pupillaires, raideur méningée</a:t>
            </a:r>
          </a:p>
          <a:p>
            <a:pPr lvl="0">
              <a:lnSpc>
                <a:spcPct val="107000"/>
              </a:lnSpc>
              <a:spcAft>
                <a:spcPts val="800"/>
              </a:spcAft>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Marche,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équilibre</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Etude </a:t>
            </a:r>
            <a:r>
              <a:rPr lang="fr-FR" dirty="0">
                <a:latin typeface="Calibri" panose="020F0502020204030204" pitchFamily="34" charset="0"/>
                <a:ea typeface="Calibri" panose="020F0502020204030204" pitchFamily="34" charset="0"/>
                <a:cs typeface="Times New Roman" panose="02020603050405020304" pitchFamily="18" charset="0"/>
              </a:rPr>
              <a:t>de la motilité </a:t>
            </a:r>
            <a:r>
              <a:rPr lang="fr-FR" dirty="0" smtClean="0">
                <a:latin typeface="Calibri" panose="020F0502020204030204" pitchFamily="34" charset="0"/>
                <a:ea typeface="Calibri" panose="020F0502020204030204" pitchFamily="34" charset="0"/>
                <a:cs typeface="Times New Roman" panose="02020603050405020304" pitchFamily="18" charset="0"/>
              </a:rPr>
              <a:t>volontaire, </a:t>
            </a: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de la force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musculaire, du tonus</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musculaire</a:t>
            </a:r>
          </a:p>
          <a:p>
            <a:pPr lvl="0">
              <a:lnSpc>
                <a:spcPct val="107000"/>
              </a:lnSpc>
              <a:spcAft>
                <a:spcPts val="800"/>
              </a:spcAft>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Coordination des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mouvements</a:t>
            </a:r>
          </a:p>
          <a:p>
            <a:pPr lvl="0">
              <a:lnSpc>
                <a:spcPct val="107000"/>
              </a:lnSpc>
              <a:spcAft>
                <a:spcPts val="800"/>
              </a:spcAft>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Sensibilité subjective et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objective (superficielle et profonde)</a:t>
            </a:r>
          </a:p>
          <a:p>
            <a:pPr lvl="0">
              <a:lnSpc>
                <a:spcPct val="107000"/>
              </a:lnSpc>
              <a:spcAft>
                <a:spcPts val="800"/>
              </a:spcAft>
            </a:pP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Nerfs crâniens et fonctions sensorielles</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Reflexes </a:t>
            </a:r>
            <a:r>
              <a:rPr lang="fr-FR" dirty="0" err="1" smtClean="0">
                <a:latin typeface="Calibri" panose="020F0502020204030204" pitchFamily="34" charset="0"/>
                <a:ea typeface="Calibri" panose="020F0502020204030204" pitchFamily="34" charset="0"/>
                <a:cs typeface="Times New Roman" panose="02020603050405020304" pitchFamily="18" charset="0"/>
              </a:rPr>
              <a:t>ostéotendineux</a:t>
            </a:r>
            <a:r>
              <a:rPr lang="fr-FR" dirty="0" smtClean="0">
                <a:latin typeface="Calibri" panose="020F0502020204030204" pitchFamily="34" charset="0"/>
                <a:ea typeface="Calibri" panose="020F0502020204030204" pitchFamily="34" charset="0"/>
                <a:cs typeface="Times New Roman" panose="02020603050405020304" pitchFamily="18" charset="0"/>
              </a:rPr>
              <a:t>, cutanés abdominaux et plantaires</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fonctions supérieures: langages, mémoires, praxie, gnosie, jugement, attention, compréhension</a:t>
            </a: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51800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marL="228600" lvl="0" indent="-22860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Antécédents personnels </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71074"/>
            <a:ext cx="10515600" cy="5005889"/>
          </a:xfrm>
        </p:spPr>
        <p:txBody>
          <a:bodyPr>
            <a:normAutofit fontScale="92500" lnSpcReduction="10000"/>
          </a:bodyPr>
          <a:lstStyle/>
          <a:p>
            <a:pPr marL="0" indent="0">
              <a:lnSpc>
                <a:spcPct val="107000"/>
              </a:lnSpc>
              <a:spcAft>
                <a:spcPts val="800"/>
              </a:spcAft>
              <a:buNone/>
            </a:pPr>
            <a:r>
              <a:rPr lang="fr-FR" sz="3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Gynécologiques et obstétricaux</a:t>
            </a:r>
            <a:endParaRPr lang="fr-FR" sz="3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Date des premières </a:t>
            </a:r>
            <a:r>
              <a:rPr lang="fr-FR" sz="3600" dirty="0" smtClean="0">
                <a:latin typeface="Calibri" panose="020F0502020204030204" pitchFamily="34" charset="0"/>
                <a:ea typeface="Calibri" panose="020F0502020204030204" pitchFamily="34" charset="0"/>
                <a:cs typeface="Times New Roman" panose="02020603050405020304" pitchFamily="18" charset="0"/>
              </a:rPr>
              <a:t>règles </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Cycle </a:t>
            </a:r>
            <a:r>
              <a:rPr lang="fr-FR" sz="3600" dirty="0" smtClean="0">
                <a:latin typeface="Calibri" panose="020F0502020204030204" pitchFamily="34" charset="0"/>
                <a:ea typeface="Calibri" panose="020F0502020204030204" pitchFamily="34" charset="0"/>
                <a:cs typeface="Times New Roman" panose="02020603050405020304" pitchFamily="18" charset="0"/>
              </a:rPr>
              <a:t>menstruel</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Nombre de </a:t>
            </a:r>
            <a:r>
              <a:rPr lang="fr-FR" sz="3600" dirty="0" smtClean="0">
                <a:latin typeface="Calibri" panose="020F0502020204030204" pitchFamily="34" charset="0"/>
                <a:ea typeface="Calibri" panose="020F0502020204030204" pitchFamily="34" charset="0"/>
                <a:cs typeface="Times New Roman" panose="02020603050405020304" pitchFamily="18" charset="0"/>
              </a:rPr>
              <a:t>grossesses</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Nombre d’avortements spontanés ou </a:t>
            </a:r>
            <a:r>
              <a:rPr lang="fr-FR" sz="3600" dirty="0" smtClean="0">
                <a:latin typeface="Calibri" panose="020F0502020204030204" pitchFamily="34" charset="0"/>
                <a:ea typeface="Calibri" panose="020F0502020204030204" pitchFamily="34" charset="0"/>
                <a:cs typeface="Times New Roman" panose="02020603050405020304" pitchFamily="18" charset="0"/>
              </a:rPr>
              <a:t>provoqués</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smtClean="0">
                <a:latin typeface="Calibri" panose="020F0502020204030204" pitchFamily="34" charset="0"/>
                <a:ea typeface="Calibri" panose="020F0502020204030204" pitchFamily="34" charset="0"/>
                <a:cs typeface="Times New Roman" panose="02020603050405020304" pitchFamily="18" charset="0"/>
              </a:rPr>
              <a:t>Contraception</a:t>
            </a:r>
          </a:p>
          <a:p>
            <a:pPr>
              <a:lnSpc>
                <a:spcPct val="107000"/>
              </a:lnSpc>
              <a:spcAft>
                <a:spcPts val="800"/>
              </a:spcAft>
            </a:pPr>
            <a:r>
              <a:rPr lang="fr-FR" sz="3600" dirty="0" smtClean="0">
                <a:latin typeface="Calibri" panose="020F0502020204030204" pitchFamily="34" charset="0"/>
                <a:ea typeface="Calibri" panose="020F0502020204030204" pitchFamily="34" charset="0"/>
                <a:cs typeface="Times New Roman" panose="02020603050405020304" pitchFamily="18" charset="0"/>
              </a:rPr>
              <a:t>Ménopause </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68943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93654"/>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0" y="1138988"/>
            <a:ext cx="12192000" cy="5719012"/>
          </a:xfrm>
        </p:spPr>
        <p:txBody>
          <a:bodyPr/>
          <a:lstStyle/>
          <a:p>
            <a:pPr marL="0" indent="0">
              <a:lnSpc>
                <a:spcPct val="107000"/>
              </a:lnSpc>
              <a:spcAft>
                <a:spcPts val="800"/>
              </a:spcAft>
              <a:buNone/>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Score de </a:t>
            </a:r>
            <a:r>
              <a:rPr lang="fr-FR" b="1" dirty="0" err="1"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glascow</a:t>
            </a: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AutoShape 4" descr="Résultat de recherche d'images pour &quot;score de glasg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76926"/>
            <a:ext cx="10319920" cy="498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5219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93654"/>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0" y="1138988"/>
            <a:ext cx="12192000" cy="5719012"/>
          </a:xfrm>
        </p:spPr>
        <p:txBody>
          <a:bodyPr/>
          <a:lstStyle/>
          <a:p>
            <a:pPr marL="0" indent="0">
              <a:lnSpc>
                <a:spcPct val="107000"/>
              </a:lnSpc>
              <a:spcAft>
                <a:spcPts val="800"/>
              </a:spcAft>
              <a:buNone/>
            </a:pPr>
            <a:r>
              <a:rPr lang="fr-FR" b="1" dirty="0" smtClean="0">
                <a:solidFill>
                  <a:schemeClr val="accent6"/>
                </a:solidFill>
                <a:latin typeface="Calibri" panose="020F0502020204030204" pitchFamily="34" charset="0"/>
                <a:ea typeface="Calibri" panose="020F0502020204030204" pitchFamily="34" charset="0"/>
                <a:cs typeface="Times New Roman" panose="02020603050405020304" pitchFamily="18" charset="0"/>
              </a:rPr>
              <a:t>Raideur méningée:</a:t>
            </a:r>
          </a:p>
          <a:p>
            <a:pPr marL="342900" lvl="0" indent="-342900">
              <a:lnSpc>
                <a:spcPts val="1800"/>
              </a:lnSpc>
              <a:spcBef>
                <a:spcPts val="750"/>
              </a:spcBef>
              <a:spcAft>
                <a:spcPts val="1125"/>
              </a:spcAft>
              <a:buFont typeface="Calibri" panose="020F0502020204030204" pitchFamily="34" charset="0"/>
              <a:buChar char="-"/>
            </a:pPr>
            <a:r>
              <a:rPr lang="fr-FR" b="1" dirty="0">
                <a:solidFill>
                  <a:srgbClr val="404040"/>
                </a:solidFill>
                <a:latin typeface="Arial" panose="020B0604020202020204" pitchFamily="34" charset="0"/>
                <a:ea typeface="Times New Roman" panose="02020603050405020304" pitchFamily="18" charset="0"/>
                <a:cs typeface="Times New Roman" panose="02020603050405020304" pitchFamily="18" charset="0"/>
              </a:rPr>
              <a:t>attitude ou position en chien de fusil</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a:latin typeface="Calibri" panose="020F0502020204030204" pitchFamily="34" charset="0"/>
              <a:cs typeface="Times New Roman" panose="02020603050405020304" pitchFamily="18" charset="0"/>
            </a:endParaRPr>
          </a:p>
          <a:p>
            <a:pPr marL="0" indent="0">
              <a:buNone/>
            </a:pPr>
            <a:endParaRPr lang="fr-FR" dirty="0">
              <a:latin typeface="Calibri" panose="020F0502020204030204" pitchFamily="34" charset="0"/>
              <a:cs typeface="Times New Roman" panose="02020603050405020304" pitchFamily="18" charset="0"/>
            </a:endParaRPr>
          </a:p>
          <a:p>
            <a:pPr marL="0" indent="0">
              <a:buNone/>
            </a:pPr>
            <a:endParaRPr lang="fr-FR" dirty="0">
              <a:latin typeface="Calibri" panose="020F0502020204030204" pitchFamily="34" charset="0"/>
              <a:cs typeface="Times New Roman" panose="02020603050405020304" pitchFamily="18" charset="0"/>
            </a:endParaRPr>
          </a:p>
          <a:p>
            <a:pPr marL="0" indent="0">
              <a:buNone/>
            </a:pPr>
            <a:r>
              <a:rPr lang="fr-FR" dirty="0" smtClean="0">
                <a:latin typeface="Calibri" panose="020F0502020204030204" pitchFamily="34" charset="0"/>
                <a:cs typeface="Times New Roman" panose="02020603050405020304" pitchFamily="18" charset="0"/>
              </a:rPr>
              <a:t>- Différence entre raideur méningée et torticolis</a:t>
            </a:r>
            <a:endParaRPr lang="fr-FR" dirty="0"/>
          </a:p>
        </p:txBody>
      </p:sp>
      <p:sp>
        <p:nvSpPr>
          <p:cNvPr id="4" name="AutoShape 4" descr="Résultat de recherche d'images pour &quot;score de glasg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pic>
        <p:nvPicPr>
          <p:cNvPr id="6" name="Image 5" descr="Expression Chien De Fusil"/>
          <p:cNvPicPr/>
          <p:nvPr/>
        </p:nvPicPr>
        <p:blipFill>
          <a:blip r:embed="rId3">
            <a:extLst>
              <a:ext uri="{28A0092B-C50C-407E-A947-70E740481C1C}">
                <a14:useLocalDpi xmlns:a14="http://schemas.microsoft.com/office/drawing/2010/main" val="0"/>
              </a:ext>
            </a:extLst>
          </a:blip>
          <a:srcRect/>
          <a:stretch>
            <a:fillRect/>
          </a:stretch>
        </p:blipFill>
        <p:spPr bwMode="auto">
          <a:xfrm>
            <a:off x="292608" y="2375027"/>
            <a:ext cx="2596896" cy="1431290"/>
          </a:xfrm>
          <a:prstGeom prst="rect">
            <a:avLst/>
          </a:prstGeom>
          <a:noFill/>
          <a:ln>
            <a:noFill/>
          </a:ln>
        </p:spPr>
      </p:pic>
      <p:pic>
        <p:nvPicPr>
          <p:cNvPr id="7" name="Image 6" descr="Position Chien De Fusil"/>
          <p:cNvPicPr/>
          <p:nvPr/>
        </p:nvPicPr>
        <p:blipFill>
          <a:blip r:embed="rId4">
            <a:extLst>
              <a:ext uri="{28A0092B-C50C-407E-A947-70E740481C1C}">
                <a14:useLocalDpi xmlns:a14="http://schemas.microsoft.com/office/drawing/2010/main" val="0"/>
              </a:ext>
            </a:extLst>
          </a:blip>
          <a:srcRect/>
          <a:stretch>
            <a:fillRect/>
          </a:stretch>
        </p:blipFill>
        <p:spPr bwMode="auto">
          <a:xfrm>
            <a:off x="3249802" y="2375027"/>
            <a:ext cx="2766949" cy="1431290"/>
          </a:xfrm>
          <a:prstGeom prst="rect">
            <a:avLst/>
          </a:prstGeom>
          <a:noFill/>
          <a:ln>
            <a:noFill/>
          </a:ln>
        </p:spPr>
      </p:pic>
      <p:pic>
        <p:nvPicPr>
          <p:cNvPr id="8" name="Image 7" descr="Résultat d’images pour Position En Chien De Fusil"/>
          <p:cNvPicPr/>
          <p:nvPr/>
        </p:nvPicPr>
        <p:blipFill>
          <a:blip r:embed="rId5">
            <a:extLst>
              <a:ext uri="{28A0092B-C50C-407E-A947-70E740481C1C}">
                <a14:useLocalDpi xmlns:a14="http://schemas.microsoft.com/office/drawing/2010/main" val="0"/>
              </a:ext>
            </a:extLst>
          </a:blip>
          <a:srcRect/>
          <a:stretch>
            <a:fillRect/>
          </a:stretch>
        </p:blipFill>
        <p:spPr bwMode="auto">
          <a:xfrm>
            <a:off x="6647688" y="2503551"/>
            <a:ext cx="3922776" cy="1302766"/>
          </a:xfrm>
          <a:prstGeom prst="rect">
            <a:avLst/>
          </a:prstGeom>
          <a:noFill/>
          <a:ln>
            <a:noFill/>
          </a:ln>
        </p:spPr>
      </p:pic>
    </p:spTree>
    <p:extLst>
      <p:ext uri="{BB962C8B-B14F-4D97-AF65-F5344CB8AC3E}">
        <p14:creationId xmlns:p14="http://schemas.microsoft.com/office/powerpoint/2010/main" val="39000266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79620"/>
            <a:ext cx="10515600" cy="5381787"/>
          </a:xfrm>
        </p:spPr>
        <p:txBody>
          <a:bodyPr>
            <a:normAutofit/>
          </a:bodyPr>
          <a:lstStyle/>
          <a:p>
            <a:pPr>
              <a:lnSpc>
                <a:spcPct val="107000"/>
              </a:lnSpc>
              <a:spcAft>
                <a:spcPts val="800"/>
              </a:spcAft>
            </a:pPr>
            <a:r>
              <a:rPr lang="fr-FR" sz="2400" dirty="0">
                <a:solidFill>
                  <a:srgbClr val="666699"/>
                </a:solidFill>
                <a:latin typeface="Times New Roman" panose="02020603050405020304" pitchFamily="18" charset="0"/>
                <a:ea typeface="Times New Roman" panose="02020603050405020304" pitchFamily="18" charset="0"/>
                <a:cs typeface="Times New Roman" panose="02020603050405020304" pitchFamily="18" charset="0"/>
              </a:rPr>
              <a:t>Le signe de </a:t>
            </a:r>
            <a:r>
              <a:rPr lang="fr-FR" sz="2400" dirty="0" smtClean="0">
                <a:solidFill>
                  <a:srgbClr val="666699"/>
                </a:solidFill>
                <a:latin typeface="Times New Roman" panose="02020603050405020304" pitchFamily="18" charset="0"/>
                <a:ea typeface="Times New Roman" panose="02020603050405020304" pitchFamily="18" charset="0"/>
                <a:cs typeface="Times New Roman" panose="02020603050405020304" pitchFamily="18" charset="0"/>
              </a:rPr>
              <a:t>KERNIG</a:t>
            </a:r>
            <a:r>
              <a:rPr lang="fr-FR" sz="2400" dirty="0" smtClean="0">
                <a:latin typeface="Times New Roman" panose="02020603050405020304" pitchFamily="18" charset="0"/>
                <a:ea typeface="Times New Roman" panose="02020603050405020304" pitchFamily="18" charset="0"/>
                <a:cs typeface="Times New Roman" panose="02020603050405020304" pitchFamily="18" charset="0"/>
              </a:rPr>
              <a:t>: Wladimir </a:t>
            </a:r>
            <a:r>
              <a:rPr lang="fr-FR" sz="2400" dirty="0" err="1">
                <a:latin typeface="Times New Roman" panose="02020603050405020304" pitchFamily="18" charset="0"/>
                <a:ea typeface="Times New Roman" panose="02020603050405020304" pitchFamily="18" charset="0"/>
                <a:cs typeface="Times New Roman" panose="02020603050405020304" pitchFamily="18" charset="0"/>
              </a:rPr>
              <a:t>Kernig</a:t>
            </a:r>
            <a:r>
              <a:rPr lang="fr-FR" sz="2400" dirty="0">
                <a:latin typeface="Times New Roman" panose="02020603050405020304" pitchFamily="18" charset="0"/>
                <a:ea typeface="Times New Roman" panose="02020603050405020304" pitchFamily="18" charset="0"/>
                <a:cs typeface="Times New Roman" panose="02020603050405020304" pitchFamily="18" charset="0"/>
              </a:rPr>
              <a:t>, russe </a:t>
            </a:r>
            <a:r>
              <a:rPr lang="fr-FR" sz="2400" dirty="0" smtClean="0">
                <a:latin typeface="Times New Roman" panose="02020603050405020304" pitchFamily="18" charset="0"/>
                <a:ea typeface="Times New Roman" panose="02020603050405020304" pitchFamily="18" charset="0"/>
                <a:cs typeface="Times New Roman" panose="02020603050405020304" pitchFamily="18" charset="0"/>
              </a:rPr>
              <a:t>1882: </a:t>
            </a:r>
            <a:r>
              <a:rPr lang="fr-FR" sz="2400" dirty="0" smtClean="0">
                <a:latin typeface="Verdana" panose="020B0604030504040204" pitchFamily="34" charset="0"/>
                <a:ea typeface="Times New Roman" panose="02020603050405020304" pitchFamily="18" charset="0"/>
                <a:cs typeface="Times New Roman" panose="02020603050405020304" pitchFamily="18" charset="0"/>
              </a:rPr>
              <a:t>toute </a:t>
            </a:r>
            <a:r>
              <a:rPr lang="fr-FR" sz="2400" dirty="0">
                <a:latin typeface="Verdana" panose="020B0604030504040204" pitchFamily="34" charset="0"/>
                <a:ea typeface="Times New Roman" panose="02020603050405020304" pitchFamily="18" charset="0"/>
                <a:cs typeface="Times New Roman" panose="02020603050405020304" pitchFamily="18" charset="0"/>
              </a:rPr>
              <a:t>tentative de passage du décubitus dorsal à la position assise s'accompagne d'un fléchissement invincible et douloureux des genoux</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0"/>
              </a:spcAft>
            </a:pPr>
            <a:r>
              <a:rPr lang="fr-FR" sz="2400" dirty="0" smtClean="0">
                <a:solidFill>
                  <a:schemeClr val="accent5">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Le signe de </a:t>
            </a:r>
            <a:r>
              <a:rPr lang="fr-FR" sz="2400" dirty="0" err="1" smtClean="0">
                <a:solidFill>
                  <a:schemeClr val="accent5">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Brudzinski</a:t>
            </a:r>
            <a:r>
              <a:rPr lang="fr-FR" sz="2400" dirty="0" smtClean="0">
                <a:solidFill>
                  <a:schemeClr val="accent5">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dirty="0" smtClean="0">
                <a:latin typeface="Times New Roman" panose="02020603050405020304" pitchFamily="18" charset="0"/>
                <a:ea typeface="Times New Roman" panose="02020603050405020304" pitchFamily="18" charset="0"/>
                <a:cs typeface="Times New Roman" panose="02020603050405020304" pitchFamily="18" charset="0"/>
              </a:rPr>
              <a:t>Joseph, polonais, 1894-1917: </a:t>
            </a:r>
            <a:r>
              <a:rPr lang="fr-FR" sz="2400" dirty="0">
                <a:latin typeface="Verdana" panose="020B0604030504040204" pitchFamily="34" charset="0"/>
                <a:ea typeface="Times New Roman" panose="02020603050405020304" pitchFamily="18" charset="0"/>
                <a:cs typeface="Times New Roman" panose="02020603050405020304" pitchFamily="18" charset="0"/>
              </a:rPr>
              <a:t>La flexion de la nuque provoque la flexion des </a:t>
            </a:r>
            <a:r>
              <a:rPr lang="fr-FR" sz="2400" dirty="0" smtClean="0">
                <a:latin typeface="Verdana" panose="020B0604030504040204" pitchFamily="34" charset="0"/>
                <a:ea typeface="Times New Roman" panose="02020603050405020304" pitchFamily="18" charset="0"/>
                <a:cs typeface="Times New Roman" panose="02020603050405020304" pitchFamily="18" charset="0"/>
              </a:rPr>
              <a:t>jambes</a:t>
            </a:r>
            <a:r>
              <a:rPr lang="fr-FR" sz="2400" dirty="0">
                <a:latin typeface="Verdana" panose="020B0604030504040204" pitchFamily="34" charset="0"/>
                <a:ea typeface="Times New Roman" panose="02020603050405020304" pitchFamily="18" charset="0"/>
                <a:cs typeface="Times New Roman" panose="02020603050405020304" pitchFamily="18" charset="0"/>
              </a:rPr>
              <a:t> </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endParaRPr lang="fr-FR" sz="24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76299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79620"/>
            <a:ext cx="10515600" cy="5381787"/>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Cinq types de Marche: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La marche ataxique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La marche spastique ou spasmodique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La démarche parkinsonienne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Le steppage</a:t>
            </a: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La marche </a:t>
            </a:r>
            <a:r>
              <a:rPr lang="fr-FR" dirty="0" err="1" smtClean="0">
                <a:latin typeface="Calibri" panose="020F0502020204030204" pitchFamily="34" charset="0"/>
                <a:ea typeface="Calibri" panose="020F0502020204030204" pitchFamily="34" charset="0"/>
                <a:cs typeface="Times New Roman" panose="02020603050405020304" pitchFamily="18" charset="0"/>
              </a:rPr>
              <a:t>dandinante</a:t>
            </a:r>
            <a:r>
              <a:rPr lang="fr-FR" dirty="0" smtClean="0">
                <a:latin typeface="Calibri" panose="020F0502020204030204" pitchFamily="34" charset="0"/>
                <a:ea typeface="Calibri" panose="020F0502020204030204" pitchFamily="34" charset="0"/>
                <a:cs typeface="Times New Roman" panose="02020603050405020304" pitchFamily="18" charset="0"/>
              </a:rPr>
              <a:t> ou en canard</a:t>
            </a:r>
          </a:p>
          <a:p>
            <a:pPr>
              <a:lnSpc>
                <a:spcPct val="107000"/>
              </a:lnSpc>
              <a:spcAft>
                <a:spcPts val="800"/>
              </a:spcAft>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2474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79620"/>
            <a:ext cx="10515600" cy="5381787"/>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ataxie </a:t>
            </a:r>
            <a:r>
              <a:rPr lang="fr-FR" dirty="0">
                <a:latin typeface="Calibri" panose="020F0502020204030204" pitchFamily="34" charset="0"/>
                <a:ea typeface="Calibri" panose="020F0502020204030204" pitchFamily="34" charset="0"/>
                <a:cs typeface="Times New Roman" panose="02020603050405020304" pitchFamily="18" charset="0"/>
              </a:rPr>
              <a:t>locomotrice </a:t>
            </a:r>
            <a:r>
              <a:rPr lang="fr-FR" dirty="0" smtClean="0">
                <a:latin typeface="Calibri" panose="020F0502020204030204" pitchFamily="34" charset="0"/>
                <a:ea typeface="Calibri" panose="020F0502020204030204" pitchFamily="34" charset="0"/>
                <a:cs typeface="Times New Roman" panose="02020603050405020304" pitchFamily="18" charset="0"/>
              </a:rPr>
              <a:t>: </a:t>
            </a:r>
          </a:p>
          <a:p>
            <a:pPr marL="0" lv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 Troubles </a:t>
            </a:r>
            <a:r>
              <a:rPr lang="fr-FR" dirty="0">
                <a:latin typeface="Calibri" panose="020F0502020204030204" pitchFamily="34" charset="0"/>
                <a:ea typeface="Calibri" panose="020F0502020204030204" pitchFamily="34" charset="0"/>
                <a:cs typeface="Times New Roman" panose="02020603050405020304" pitchFamily="18" charset="0"/>
              </a:rPr>
              <a:t>de la sensibilité profonde : marche </a:t>
            </a:r>
            <a:r>
              <a:rPr lang="fr-FR" dirty="0" err="1">
                <a:latin typeface="Calibri" panose="020F0502020204030204" pitchFamily="34" charset="0"/>
                <a:ea typeface="Calibri" panose="020F0502020204030204" pitchFamily="34" charset="0"/>
                <a:cs typeface="Times New Roman" panose="02020603050405020304" pitchFamily="18" charset="0"/>
              </a:rPr>
              <a:t>talonnante</a:t>
            </a:r>
            <a:r>
              <a:rPr lang="fr-FR" dirty="0">
                <a:latin typeface="Calibri" panose="020F0502020204030204" pitchFamily="34" charset="0"/>
                <a:ea typeface="Calibri" panose="020F0502020204030204" pitchFamily="34" charset="0"/>
                <a:cs typeface="Times New Roman" panose="02020603050405020304" pitchFamily="18" charset="0"/>
              </a:rPr>
              <a:t> avec excès sur l’amplitude des mouvements</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Troubles cérébelleux : pieds écartés : en zigzag</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Troubles vestibulaires : marche déviée dans le même </a:t>
            </a:r>
            <a:r>
              <a:rPr lang="fr-FR" dirty="0" smtClean="0">
                <a:latin typeface="Calibri" panose="020F0502020204030204" pitchFamily="34" charset="0"/>
                <a:ea typeface="Calibri" panose="020F0502020204030204" pitchFamily="34" charset="0"/>
                <a:cs typeface="Times New Roman" panose="02020603050405020304" pitchFamily="18" charset="0"/>
              </a:rPr>
              <a:t>sens</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9985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79620"/>
            <a:ext cx="10515600" cy="5381787"/>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La marche spastique ou spasmodique: syndrome pyramidal</a:t>
            </a:r>
          </a:p>
          <a:p>
            <a:pPr marL="0" lv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22645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79620"/>
            <a:ext cx="10515600" cy="5381787"/>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La démarche parkinsonienne </a:t>
            </a:r>
          </a:p>
          <a:p>
            <a:pPr marL="0" lv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05098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06905"/>
            <a:ext cx="11353800" cy="5751096"/>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400" dirty="0" smtClean="0">
                <a:latin typeface="Times New Roman" panose="02020603050405020304" pitchFamily="18" charset="0"/>
                <a:ea typeface="Calibri" panose="020F0502020204030204" pitchFamily="34" charset="0"/>
                <a:cs typeface="Times New Roman" panose="02020603050405020304" pitchFamily="18" charset="0"/>
              </a:rPr>
              <a:t>Le steppage: </a:t>
            </a:r>
            <a:r>
              <a:rPr lang="fr-FR" sz="24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une </a:t>
            </a:r>
            <a:r>
              <a:rPr lang="fr-FR"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anomalie de la marche due à une atteinte </a:t>
            </a:r>
            <a:r>
              <a:rPr lang="fr-FR" sz="24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nerveuse</a:t>
            </a:r>
          </a:p>
          <a:p>
            <a:pPr>
              <a:lnSpc>
                <a:spcPct val="107000"/>
              </a:lnSpc>
              <a:spcAft>
                <a:spcPts val="800"/>
              </a:spcAft>
            </a:pPr>
            <a:r>
              <a:rPr lang="fr-FR"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U</a:t>
            </a:r>
            <a:r>
              <a:rPr lang="fr-FR" sz="24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ne</a:t>
            </a:r>
            <a:r>
              <a:rPr lang="fr-FR"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3" tooltip="Paralysie"/>
              </a:rPr>
              <a:t>paralysie</a:t>
            </a:r>
            <a:r>
              <a:rPr lang="fr-FR"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des muscles releveurs du pied et des </a:t>
            </a:r>
            <a:r>
              <a:rPr lang="fr-FR" sz="24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orteils</a:t>
            </a:r>
          </a:p>
          <a:p>
            <a:pPr>
              <a:lnSpc>
                <a:spcPct val="107000"/>
              </a:lnSpc>
              <a:spcAft>
                <a:spcPts val="800"/>
              </a:spcAft>
            </a:pPr>
            <a:r>
              <a:rPr lang="fr-FR"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On retrouve le steppage dans toutes les </a:t>
            </a:r>
            <a:r>
              <a:rPr lang="fr-FR" sz="24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4" tooltip="Neuropathie"/>
              </a:rPr>
              <a:t>neuropathies</a:t>
            </a:r>
            <a:r>
              <a:rPr lang="fr-FR" sz="24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avec atteinte motrice atteignant les muscles de la </a:t>
            </a:r>
            <a:r>
              <a:rPr lang="fr-FR" sz="2400" dirty="0">
                <a:solidFill>
                  <a:srgbClr val="DD3333"/>
                </a:solidFill>
                <a:latin typeface="Times New Roman" panose="02020603050405020304" pitchFamily="18" charset="0"/>
                <a:ea typeface="Times New Roman" panose="02020603050405020304" pitchFamily="18" charset="0"/>
                <a:cs typeface="Times New Roman" panose="02020603050405020304" pitchFamily="18" charset="0"/>
                <a:hlinkClick r:id="rId5" tooltip="Loge antéro-externe de la jambe (page inexistante)"/>
              </a:rPr>
              <a:t>loge antéro-externe de la </a:t>
            </a:r>
            <a:r>
              <a:rPr lang="fr-FR" sz="2400" dirty="0" smtClean="0">
                <a:solidFill>
                  <a:srgbClr val="DD3333"/>
                </a:solidFill>
                <a:latin typeface="Times New Roman" panose="02020603050405020304" pitchFamily="18" charset="0"/>
                <a:ea typeface="Times New Roman" panose="02020603050405020304" pitchFamily="18" charset="0"/>
                <a:cs typeface="Times New Roman" panose="02020603050405020304" pitchFamily="18" charset="0"/>
                <a:hlinkClick r:id="rId5" tooltip="Loge antéro-externe de la jambe (page inexistante)"/>
              </a:rPr>
              <a:t>jambe</a:t>
            </a:r>
            <a:endParaRPr lang="fr-FR" sz="24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endParaRPr lang="fr-FR" sz="2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26773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06905"/>
            <a:ext cx="11353800" cy="5751096"/>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400" dirty="0" smtClean="0">
                <a:latin typeface="Times New Roman" panose="02020603050405020304" pitchFamily="18" charset="0"/>
                <a:ea typeface="Calibri" panose="020F0502020204030204" pitchFamily="34" charset="0"/>
                <a:cs typeface="Times New Roman" panose="02020603050405020304" pitchFamily="18" charset="0"/>
              </a:rPr>
              <a:t>La marche </a:t>
            </a:r>
            <a:r>
              <a:rPr lang="fr-FR" sz="2400" dirty="0" err="1" smtClean="0">
                <a:latin typeface="Times New Roman" panose="02020603050405020304" pitchFamily="18" charset="0"/>
                <a:ea typeface="Calibri" panose="020F0502020204030204" pitchFamily="34" charset="0"/>
                <a:cs typeface="Times New Roman" panose="02020603050405020304" pitchFamily="18" charset="0"/>
              </a:rPr>
              <a:t>dandinante</a:t>
            </a:r>
            <a:r>
              <a:rPr lang="fr-FR" sz="2400" dirty="0" smtClean="0">
                <a:latin typeface="Times New Roman" panose="02020603050405020304" pitchFamily="18" charset="0"/>
                <a:ea typeface="Calibri" panose="020F0502020204030204" pitchFamily="34" charset="0"/>
                <a:cs typeface="Times New Roman" panose="02020603050405020304" pitchFamily="18" charset="0"/>
              </a:rPr>
              <a:t>: </a:t>
            </a:r>
            <a:endParaRPr lang="fr-FR" sz="2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38099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idx="1"/>
          </p:nvPr>
        </p:nvSpPr>
        <p:spPr>
          <a:xfrm>
            <a:off x="1981200" y="836614"/>
            <a:ext cx="8686800" cy="5735637"/>
          </a:xfrm>
        </p:spPr>
        <p:txBody>
          <a:bodyPr/>
          <a:lstStyle/>
          <a:p>
            <a:pPr eaLnBrk="1" hangingPunct="1">
              <a:lnSpc>
                <a:spcPct val="80000"/>
              </a:lnSpc>
              <a:buFontTx/>
              <a:buNone/>
            </a:pPr>
            <a:endParaRPr lang="en-GB" altLang="fr-FR" b="1" smtClean="0">
              <a:solidFill>
                <a:srgbClr val="FFFF00"/>
              </a:solidFill>
              <a:latin typeface="Comic Sans MS" panose="030F0702030302020204" pitchFamily="66" charset="0"/>
            </a:endParaRPr>
          </a:p>
          <a:p>
            <a:pPr eaLnBrk="1" hangingPunct="1">
              <a:lnSpc>
                <a:spcPct val="80000"/>
              </a:lnSpc>
              <a:buFontTx/>
              <a:buNone/>
            </a:pPr>
            <a:r>
              <a:rPr lang="en-GB" altLang="fr-FR" b="1" smtClean="0">
                <a:solidFill>
                  <a:srgbClr val="002060"/>
                </a:solidFill>
                <a:latin typeface="Comic Sans MS" panose="030F0702030302020204" pitchFamily="66" charset="0"/>
              </a:rPr>
              <a:t>GET UP AND GO TEST</a:t>
            </a:r>
          </a:p>
          <a:p>
            <a:pPr eaLnBrk="1" hangingPunct="1">
              <a:lnSpc>
                <a:spcPct val="80000"/>
              </a:lnSpc>
              <a:buFontTx/>
              <a:buNone/>
            </a:pPr>
            <a:endParaRPr lang="fr-FR" altLang="fr-FR" sz="2000" b="1">
              <a:latin typeface="Comic Sans MS" panose="030F0702030302020204" pitchFamily="66" charset="0"/>
            </a:endParaRPr>
          </a:p>
          <a:p>
            <a:pPr eaLnBrk="1" hangingPunct="1">
              <a:lnSpc>
                <a:spcPct val="80000"/>
              </a:lnSpc>
              <a:buFontTx/>
              <a:buNone/>
            </a:pPr>
            <a:r>
              <a:rPr lang="fr-FR" altLang="fr-FR" sz="3000" b="1">
                <a:latin typeface="Times New Roman" panose="02020603050405020304" pitchFamily="18" charset="0"/>
                <a:cs typeface="Times New Roman" panose="02020603050405020304" pitchFamily="18" charset="0"/>
              </a:rPr>
              <a:t>Décomposition de l’épreuve  </a:t>
            </a:r>
          </a:p>
          <a:p>
            <a:pPr eaLnBrk="1" hangingPunct="1">
              <a:lnSpc>
                <a:spcPct val="80000"/>
              </a:lnSpc>
              <a:buFontTx/>
              <a:buNone/>
            </a:pPr>
            <a:r>
              <a:rPr lang="fr-FR" altLang="fr-FR" sz="3000" b="1">
                <a:latin typeface="Times New Roman" panose="02020603050405020304" pitchFamily="18" charset="0"/>
                <a:cs typeface="Times New Roman" panose="02020603050405020304" pitchFamily="18" charset="0"/>
              </a:rPr>
              <a:t>      </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A : équilibre assis droit sur une chaise à dossier</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B : transfert assis à debout</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C : équilibre debout avant la marche</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D : équilibre lors de la marche</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E : équilibre lors d’un demi tour</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F : marche en direction d’une chaise</a:t>
            </a:r>
          </a:p>
          <a:p>
            <a:pPr eaLnBrk="1" hangingPunct="1">
              <a:lnSpc>
                <a:spcPct val="80000"/>
              </a:lnSpc>
              <a:buFontTx/>
              <a:buNone/>
            </a:pPr>
            <a:r>
              <a:rPr lang="fr-FR" altLang="fr-FR" sz="3000">
                <a:latin typeface="Times New Roman" panose="02020603050405020304" pitchFamily="18" charset="0"/>
                <a:cs typeface="Times New Roman" panose="02020603050405020304" pitchFamily="18" charset="0"/>
              </a:rPr>
              <a:t>G : transfert debout à assis</a:t>
            </a:r>
          </a:p>
          <a:p>
            <a:pPr lvl="2" eaLnBrk="1" hangingPunct="1">
              <a:lnSpc>
                <a:spcPct val="80000"/>
              </a:lnSpc>
              <a:buFontTx/>
              <a:buNone/>
            </a:pPr>
            <a:endParaRPr lang="fr-FR" altLang="fr-FR" sz="3000" i="1">
              <a:solidFill>
                <a:schemeClr val="bg1"/>
              </a:solidFill>
              <a:latin typeface="Times New Roman" panose="02020603050405020304" pitchFamily="18" charset="0"/>
              <a:cs typeface="Times New Roman" panose="02020603050405020304" pitchFamily="18" charset="0"/>
            </a:endParaRPr>
          </a:p>
          <a:p>
            <a:pPr eaLnBrk="1" hangingPunct="1">
              <a:lnSpc>
                <a:spcPct val="80000"/>
              </a:lnSpc>
              <a:buFontTx/>
              <a:buNone/>
            </a:pPr>
            <a:endParaRPr lang="fr-FR" altLang="fr-FR" sz="3000">
              <a:solidFill>
                <a:schemeClr val="bg1"/>
              </a:solidFill>
              <a:latin typeface="Times New Roman" panose="02020603050405020304" pitchFamily="18" charset="0"/>
              <a:cs typeface="Times New Roman" panose="02020603050405020304" pitchFamily="18" charset="0"/>
            </a:endParaRPr>
          </a:p>
        </p:txBody>
      </p:sp>
      <p:sp>
        <p:nvSpPr>
          <p:cNvPr id="19459" name="Text Box 3"/>
          <p:cNvSpPr txBox="1">
            <a:spLocks noChangeArrowheads="1"/>
          </p:cNvSpPr>
          <p:nvPr/>
        </p:nvSpPr>
        <p:spPr bwMode="auto">
          <a:xfrm>
            <a:off x="3916363" y="206376"/>
            <a:ext cx="3694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FR" altLang="fr-FR" sz="3600" b="1" dirty="0">
                <a:solidFill>
                  <a:srgbClr val="C00000"/>
                </a:solidFill>
                <a:latin typeface="Times New Roman" panose="02020603050405020304" pitchFamily="18" charset="0"/>
              </a:rPr>
              <a:t>Équilibre Marche</a:t>
            </a:r>
          </a:p>
        </p:txBody>
      </p:sp>
    </p:spTree>
    <p:extLst>
      <p:ext uri="{BB962C8B-B14F-4D97-AF65-F5344CB8AC3E}">
        <p14:creationId xmlns:p14="http://schemas.microsoft.com/office/powerpoint/2010/main" val="3071397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marL="228600" lvl="0" indent="-22860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Antécédents personnels </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p:txBody>
          <a:bodyPr>
            <a:normAutofit/>
          </a:bodyPr>
          <a:lstStyle/>
          <a:p>
            <a:pPr marL="0" indent="0">
              <a:lnSpc>
                <a:spcPct val="107000"/>
              </a:lnSpc>
              <a:spcAft>
                <a:spcPts val="800"/>
              </a:spcAft>
              <a:buNone/>
            </a:pPr>
            <a:r>
              <a:rPr lang="fr-FR" sz="3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Habitudes et </a:t>
            </a:r>
            <a:r>
              <a:rPr lang="fr-FR" sz="3600"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mode </a:t>
            </a:r>
            <a:r>
              <a:rPr lang="fr-FR" sz="3600"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de vie</a:t>
            </a:r>
            <a:endParaRPr lang="fr-FR" sz="3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Tabac </a:t>
            </a: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Alcool </a:t>
            </a: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Toxicomanie</a:t>
            </a: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Profession, contexte socio </a:t>
            </a:r>
            <a:r>
              <a:rPr lang="fr-FR" sz="3600" dirty="0" smtClean="0">
                <a:latin typeface="Calibri" panose="020F0502020204030204" pitchFamily="34" charset="0"/>
                <a:ea typeface="Calibri" panose="020F0502020204030204" pitchFamily="34" charset="0"/>
                <a:cs typeface="Times New Roman" panose="02020603050405020304" pitchFamily="18" charset="0"/>
              </a:rPr>
              <a:t>familial</a:t>
            </a:r>
            <a:endParaRPr lang="fr-FR" sz="3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82550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lstStyle/>
          <a:p>
            <a:pPr eaLnBrk="1" hangingPunct="1"/>
            <a:r>
              <a:rPr lang="en-GB" altLang="fr-FR" sz="3600" b="1">
                <a:solidFill>
                  <a:srgbClr val="C00000"/>
                </a:solidFill>
                <a:latin typeface="Times New Roman" panose="02020603050405020304" pitchFamily="18" charset="0"/>
              </a:rPr>
              <a:t>GET UP AND GO TEST</a:t>
            </a:r>
            <a:endParaRPr lang="fr-FR" altLang="fr-FR" sz="3600" b="1">
              <a:solidFill>
                <a:srgbClr val="C00000"/>
              </a:solidFill>
              <a:latin typeface="Times New Roman" panose="02020603050405020304" pitchFamily="18" charset="0"/>
            </a:endParaRPr>
          </a:p>
        </p:txBody>
      </p:sp>
      <p:sp>
        <p:nvSpPr>
          <p:cNvPr id="20483" name="Espace réservé du contenu 2"/>
          <p:cNvSpPr>
            <a:spLocks noGrp="1"/>
          </p:cNvSpPr>
          <p:nvPr>
            <p:ph idx="1"/>
          </p:nvPr>
        </p:nvSpPr>
        <p:spPr/>
        <p:txBody>
          <a:bodyPr/>
          <a:lstStyle/>
          <a:p>
            <a:pPr lvl="2" eaLnBrk="1" hangingPunct="1">
              <a:lnSpc>
                <a:spcPct val="70000"/>
              </a:lnSpc>
              <a:buFont typeface="Arial" panose="020B0604020202020204" pitchFamily="34" charset="0"/>
              <a:buNone/>
            </a:pPr>
            <a:r>
              <a:rPr lang="fr-FR" altLang="fr-FR" sz="2800" i="1" dirty="0">
                <a:latin typeface="Times New Roman" panose="02020603050405020304" pitchFamily="18" charset="0"/>
                <a:cs typeface="Times New Roman" panose="02020603050405020304" pitchFamily="18" charset="0"/>
              </a:rPr>
              <a:t>1 : pas d’instabilité</a:t>
            </a:r>
          </a:p>
          <a:p>
            <a:pPr lvl="2" eaLnBrk="1" hangingPunct="1">
              <a:lnSpc>
                <a:spcPct val="70000"/>
              </a:lnSpc>
              <a:buFont typeface="Arial" panose="020B0604020202020204" pitchFamily="34" charset="0"/>
              <a:buNone/>
            </a:pPr>
            <a:r>
              <a:rPr lang="fr-FR" altLang="fr-FR" sz="2800" i="1" dirty="0">
                <a:latin typeface="Times New Roman" panose="02020603050405020304" pitchFamily="18" charset="0"/>
                <a:cs typeface="Times New Roman" panose="02020603050405020304" pitchFamily="18" charset="0"/>
              </a:rPr>
              <a:t>2 : lenteur d’exécution</a:t>
            </a:r>
          </a:p>
          <a:p>
            <a:pPr lvl="2" eaLnBrk="1" hangingPunct="1">
              <a:lnSpc>
                <a:spcPct val="70000"/>
              </a:lnSpc>
              <a:buFont typeface="Arial" panose="020B0604020202020204" pitchFamily="34" charset="0"/>
              <a:buNone/>
            </a:pPr>
            <a:r>
              <a:rPr lang="fr-FR" altLang="fr-FR" sz="2800" i="1" dirty="0">
                <a:latin typeface="Times New Roman" panose="02020603050405020304" pitchFamily="18" charset="0"/>
                <a:cs typeface="Times New Roman" panose="02020603050405020304" pitchFamily="18" charset="0"/>
              </a:rPr>
              <a:t>3 : hésitations</a:t>
            </a:r>
          </a:p>
          <a:p>
            <a:pPr lvl="2" eaLnBrk="1" hangingPunct="1">
              <a:lnSpc>
                <a:spcPct val="70000"/>
              </a:lnSpc>
              <a:buFont typeface="Arial" panose="020B0604020202020204" pitchFamily="34" charset="0"/>
              <a:buNone/>
            </a:pPr>
            <a:r>
              <a:rPr lang="fr-FR" altLang="fr-FR" sz="2800" i="1" dirty="0">
                <a:latin typeface="Times New Roman" panose="02020603050405020304" pitchFamily="18" charset="0"/>
                <a:cs typeface="Times New Roman" panose="02020603050405020304" pitchFamily="18" charset="0"/>
              </a:rPr>
              <a:t>4 : marche ébrieuse ou trébuchante ou mise en  jeu de mouvements des bras ou du tronc</a:t>
            </a:r>
          </a:p>
          <a:p>
            <a:pPr lvl="2" eaLnBrk="1" hangingPunct="1">
              <a:lnSpc>
                <a:spcPct val="70000"/>
              </a:lnSpc>
              <a:buFont typeface="Arial" panose="020B0604020202020204" pitchFamily="34" charset="0"/>
              <a:buNone/>
            </a:pPr>
            <a:r>
              <a:rPr lang="fr-FR" altLang="fr-FR" sz="2800" i="1" dirty="0">
                <a:latin typeface="Times New Roman" panose="02020603050405020304" pitchFamily="18" charset="0"/>
                <a:cs typeface="Times New Roman" panose="02020603050405020304" pitchFamily="18" charset="0"/>
              </a:rPr>
              <a:t>5 : risque permanent de chute</a:t>
            </a:r>
            <a:endParaRPr lang="fr-FR" altLang="fr-FR" sz="2800" b="1" i="1" dirty="0">
              <a:latin typeface="Times New Roman" panose="02020603050405020304" pitchFamily="18" charset="0"/>
              <a:cs typeface="Times New Roman" panose="02020603050405020304" pitchFamily="18" charset="0"/>
            </a:endParaRPr>
          </a:p>
          <a:p>
            <a:pPr eaLnBrk="1" hangingPunct="1">
              <a:lnSpc>
                <a:spcPct val="70000"/>
              </a:lnSpc>
              <a:buFont typeface="Arial" panose="020B0604020202020204" pitchFamily="34" charset="0"/>
              <a:buNone/>
            </a:pPr>
            <a:endParaRPr lang="fr-FR" altLang="fr-FR" sz="2800" b="1" i="1" dirty="0">
              <a:latin typeface="Times New Roman" panose="02020603050405020304" pitchFamily="18" charset="0"/>
              <a:cs typeface="Times New Roman" panose="02020603050405020304" pitchFamily="18" charset="0"/>
            </a:endParaRPr>
          </a:p>
          <a:p>
            <a:pPr eaLnBrk="1" hangingPunct="1">
              <a:lnSpc>
                <a:spcPct val="70000"/>
              </a:lnSpc>
              <a:buFont typeface="Arial" panose="020B0604020202020204" pitchFamily="34" charset="0"/>
              <a:buNone/>
            </a:pPr>
            <a:r>
              <a:rPr lang="fr-FR" altLang="fr-FR" sz="2800" b="1" i="1" dirty="0">
                <a:latin typeface="Times New Roman" panose="02020603050405020304" pitchFamily="18" charset="0"/>
                <a:cs typeface="Times New Roman" panose="02020603050405020304" pitchFamily="18" charset="0"/>
              </a:rPr>
              <a:t>   </a:t>
            </a:r>
            <a:r>
              <a:rPr lang="fr-FR" altLang="fr-FR" sz="2800" dirty="0">
                <a:latin typeface="Times New Roman" panose="02020603050405020304" pitchFamily="18" charset="0"/>
                <a:cs typeface="Times New Roman" panose="02020603050405020304" pitchFamily="18" charset="0"/>
              </a:rPr>
              <a:t> si une action &gt; 3, il y a instabilité posturale et risque de chute de 20% </a:t>
            </a:r>
          </a:p>
          <a:p>
            <a:pPr eaLnBrk="1" hangingPunct="1">
              <a:lnSpc>
                <a:spcPct val="70000"/>
              </a:lnSpc>
              <a:buFont typeface="Arial" panose="020B0604020202020204" pitchFamily="34" charset="0"/>
              <a:buNone/>
            </a:pPr>
            <a:r>
              <a:rPr lang="fr-FR" altLang="fr-FR" sz="2800" dirty="0">
                <a:latin typeface="Times New Roman" panose="02020603050405020304" pitchFamily="18" charset="0"/>
                <a:cs typeface="Times New Roman" panose="02020603050405020304" pitchFamily="18" charset="0"/>
              </a:rPr>
              <a:t>    risque  70 à 90% si +2 actions sont &gt; 3 </a:t>
            </a:r>
          </a:p>
          <a:p>
            <a:pPr eaLnBrk="1" hangingPunct="1">
              <a:lnSpc>
                <a:spcPct val="70000"/>
              </a:lnSpc>
              <a:buFont typeface="Arial" panose="020B0604020202020204" pitchFamily="34" charset="0"/>
              <a:buNone/>
            </a:pPr>
            <a:r>
              <a:rPr lang="fr-FR" altLang="fr-FR" sz="2800" dirty="0">
                <a:latin typeface="Times New Roman" panose="02020603050405020304" pitchFamily="18" charset="0"/>
                <a:cs typeface="Times New Roman" panose="02020603050405020304" pitchFamily="18" charset="0"/>
              </a:rPr>
              <a:t>    &lt; 20 s : indépendance totale </a:t>
            </a:r>
          </a:p>
          <a:p>
            <a:pPr eaLnBrk="1" hangingPunct="1">
              <a:lnSpc>
                <a:spcPct val="70000"/>
              </a:lnSpc>
              <a:buFont typeface="Arial" panose="020B0604020202020204" pitchFamily="34" charset="0"/>
              <a:buNone/>
            </a:pPr>
            <a:r>
              <a:rPr lang="fr-FR" altLang="fr-FR" sz="2800" dirty="0">
                <a:latin typeface="Times New Roman" panose="02020603050405020304" pitchFamily="18" charset="0"/>
                <a:cs typeface="Times New Roman" panose="02020603050405020304" pitchFamily="18" charset="0"/>
              </a:rPr>
              <a:t>    &gt; 30 s : dépendance pour la mobilité</a:t>
            </a:r>
          </a:p>
          <a:p>
            <a:pPr eaLnBrk="1" hangingPunct="1">
              <a:lnSpc>
                <a:spcPct val="70000"/>
              </a:lnSpc>
              <a:buFont typeface="Arial" panose="020B0604020202020204" pitchFamily="34" charset="0"/>
              <a:buNone/>
            </a:pPr>
            <a:endParaRPr lang="fr-FR" altLang="fr-FR" sz="2800" b="1" u="sng" dirty="0">
              <a:latin typeface="Times New Roman" panose="02020603050405020304" pitchFamily="18" charset="0"/>
              <a:cs typeface="Times New Roman" panose="02020603050405020304" pitchFamily="18" charset="0"/>
            </a:endParaRPr>
          </a:p>
          <a:p>
            <a:pPr eaLnBrk="1" hangingPunct="1">
              <a:lnSpc>
                <a:spcPct val="70000"/>
              </a:lnSpc>
              <a:buFont typeface="Arial" panose="020B0604020202020204" pitchFamily="34" charset="0"/>
              <a:buNone/>
            </a:pPr>
            <a:endParaRPr lang="fr-FR" altLang="fr-FR" sz="2800" b="1" u="sng" dirty="0">
              <a:latin typeface="Times New Roman" panose="02020603050405020304" pitchFamily="18" charset="0"/>
              <a:cs typeface="Times New Roman" panose="02020603050405020304" pitchFamily="18" charset="0"/>
            </a:endParaRPr>
          </a:p>
          <a:p>
            <a:pPr eaLnBrk="1" hangingPunct="1">
              <a:lnSpc>
                <a:spcPct val="70000"/>
              </a:lnSpc>
              <a:buFont typeface="Arial" panose="020B0604020202020204" pitchFamily="34" charset="0"/>
              <a:buNone/>
            </a:pPr>
            <a:endParaRPr lang="fr-FR" altLang="fr-FR" sz="2800" dirty="0">
              <a:solidFill>
                <a:schemeClr val="bg1"/>
              </a:solidFill>
              <a:latin typeface="Times New Roman" panose="02020603050405020304" pitchFamily="18" charset="0"/>
              <a:cs typeface="Times New Roman" panose="02020603050405020304" pitchFamily="18" charset="0"/>
            </a:endParaRPr>
          </a:p>
          <a:p>
            <a:pPr eaLnBrk="1" hangingPunct="1">
              <a:lnSpc>
                <a:spcPct val="90000"/>
              </a:lnSpc>
            </a:pPr>
            <a:endParaRPr lang="fr-FR" altLang="fr-FR" sz="3000" dirty="0"/>
          </a:p>
        </p:txBody>
      </p:sp>
    </p:spTree>
    <p:extLst>
      <p:ext uri="{BB962C8B-B14F-4D97-AF65-F5344CB8AC3E}">
        <p14:creationId xmlns:p14="http://schemas.microsoft.com/office/powerpoint/2010/main" val="6601662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06904"/>
            <a:ext cx="12192000" cy="5935579"/>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Équilibre</a:t>
            </a:r>
          </a:p>
          <a:p>
            <a:pPr marL="0" lvl="0" indent="0">
              <a:lnSpc>
                <a:spcPct val="107000"/>
              </a:lnSpc>
              <a:spcAft>
                <a:spcPts val="800"/>
              </a:spcAft>
              <a:buNone/>
            </a:pPr>
            <a:r>
              <a:rPr lang="fr-FR" b="1" dirty="0">
                <a:latin typeface="Times New Roman" panose="02020603050405020304" pitchFamily="18" charset="0"/>
                <a:ea typeface="Calibri" panose="020F0502020204030204" pitchFamily="34" charset="0"/>
                <a:cs typeface="Times New Roman" panose="02020603050405020304" pitchFamily="18" charset="0"/>
              </a:rPr>
              <a:t>Signe de </a:t>
            </a:r>
            <a:r>
              <a:rPr lang="fr-FR" b="1" dirty="0" err="1">
                <a:latin typeface="Times New Roman" panose="02020603050405020304" pitchFamily="18" charset="0"/>
                <a:ea typeface="Calibri" panose="020F0502020204030204" pitchFamily="34" charset="0"/>
                <a:cs typeface="Times New Roman" panose="02020603050405020304" pitchFamily="18" charset="0"/>
              </a:rPr>
              <a:t>Romberg</a:t>
            </a:r>
            <a:r>
              <a:rPr lang="fr-FR" b="1" dirty="0">
                <a:latin typeface="Times New Roman" panose="02020603050405020304" pitchFamily="18" charset="0"/>
                <a:ea typeface="Calibri" panose="020F0502020204030204" pitchFamily="34" charset="0"/>
                <a:cs typeface="Times New Roman" panose="02020603050405020304" pitchFamily="18" charset="0"/>
              </a:rPr>
              <a:t>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a:t>
            </a:r>
            <a:r>
              <a:rPr lang="fr-FR"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Moritz Heinrich </a:t>
            </a:r>
            <a:r>
              <a:rPr lang="fr-FR" dirty="0" err="1">
                <a:solidFill>
                  <a:srgbClr val="111111"/>
                </a:solidFill>
                <a:latin typeface="Times New Roman" panose="02020603050405020304" pitchFamily="18" charset="0"/>
                <a:ea typeface="Calibri" panose="020F0502020204030204" pitchFamily="34" charset="0"/>
                <a:cs typeface="Times New Roman" panose="02020603050405020304" pitchFamily="18" charset="0"/>
              </a:rPr>
              <a:t>Romberg</a:t>
            </a:r>
            <a:r>
              <a:rPr lang="fr-FR"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a:t>
            </a:r>
            <a:r>
              <a:rPr lang="fr-FR" dirty="0" smtClean="0">
                <a:solidFill>
                  <a:srgbClr val="111111"/>
                </a:solidFill>
                <a:latin typeface="Times New Roman" panose="02020603050405020304" pitchFamily="18" charset="0"/>
                <a:ea typeface="Calibri" panose="020F0502020204030204" pitchFamily="34" charset="0"/>
                <a:cs typeface="Times New Roman" panose="02020603050405020304" pitchFamily="18" charset="0"/>
              </a:rPr>
              <a:t>1795-1873</a:t>
            </a:r>
            <a:r>
              <a:rPr lang="fr-FR" dirty="0" smtClean="0">
                <a:latin typeface="Times New Roman" panose="02020603050405020304" pitchFamily="18" charset="0"/>
                <a:ea typeface="Calibri" panose="020F0502020204030204" pitchFamily="34" charset="0"/>
                <a:cs typeface="Times New Roman" panose="02020603050405020304" pitchFamily="18" charset="0"/>
              </a:rPr>
              <a:t>)</a:t>
            </a:r>
            <a:r>
              <a:rPr lang="fr-FR" b="1" dirty="0" smtClean="0">
                <a:latin typeface="Times New Roman" panose="02020603050405020304" pitchFamily="18" charset="0"/>
                <a:ea typeface="Calibri" panose="020F0502020204030204" pitchFamily="34" charset="0"/>
                <a:cs typeface="Times New Roman" panose="02020603050405020304" pitchFamily="18" charset="0"/>
              </a:rPr>
              <a:t>:</a:t>
            </a:r>
            <a:r>
              <a:rPr lang="fr-FR" dirty="0" smtClean="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sensibilité </a:t>
            </a:r>
            <a:r>
              <a:rPr lang="fr-FR"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proprioceptive </a:t>
            </a:r>
            <a:r>
              <a:rPr lang="fr-FR" dirty="0" smtClean="0">
                <a:solidFill>
                  <a:srgbClr val="111111"/>
                </a:solidFill>
                <a:latin typeface="Times New Roman" panose="02020603050405020304" pitchFamily="18" charset="0"/>
                <a:ea typeface="Calibri" panose="020F0502020204030204" pitchFamily="34" charset="0"/>
                <a:cs typeface="Times New Roman" panose="02020603050405020304" pitchFamily="18" charset="0"/>
              </a:rPr>
              <a:t>et </a:t>
            </a:r>
            <a:r>
              <a:rPr lang="fr-FR"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l'équilibre. </a:t>
            </a:r>
            <a:endParaRPr lang="fr-FR" dirty="0" smtClean="0">
              <a:solidFill>
                <a:srgbClr val="11111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endParaRPr lang="fr-FR" dirty="0" smtClean="0">
              <a:solidFill>
                <a:srgbClr val="11111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omberg.jpg"/>
          <p:cNvPicPr/>
          <p:nvPr/>
        </p:nvPicPr>
        <p:blipFill>
          <a:blip r:embed="rId3">
            <a:extLst>
              <a:ext uri="{28A0092B-C50C-407E-A947-70E740481C1C}">
                <a14:useLocalDpi xmlns:a14="http://schemas.microsoft.com/office/drawing/2010/main" val="0"/>
              </a:ext>
            </a:extLst>
          </a:blip>
          <a:srcRect/>
          <a:stretch>
            <a:fillRect/>
          </a:stretch>
        </p:blipFill>
        <p:spPr bwMode="auto">
          <a:xfrm>
            <a:off x="4807902" y="3502152"/>
            <a:ext cx="3156522" cy="3355848"/>
          </a:xfrm>
          <a:prstGeom prst="rect">
            <a:avLst/>
          </a:prstGeom>
          <a:noFill/>
          <a:ln>
            <a:noFill/>
          </a:ln>
        </p:spPr>
      </p:pic>
    </p:spTree>
    <p:extLst>
      <p:ext uri="{BB962C8B-B14F-4D97-AF65-F5344CB8AC3E}">
        <p14:creationId xmlns:p14="http://schemas.microsoft.com/office/powerpoint/2010/main" val="22586966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06904"/>
            <a:ext cx="12192000" cy="5935579"/>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Équilibre: signe de </a:t>
            </a:r>
            <a:r>
              <a:rPr lang="fr-FR" dirty="0" err="1" smtClean="0">
                <a:solidFill>
                  <a:prstClr val="black"/>
                </a:solidFill>
                <a:latin typeface="Calibri" panose="020F0502020204030204" pitchFamily="34" charset="0"/>
                <a:ea typeface="Calibri" panose="020F0502020204030204" pitchFamily="34" charset="0"/>
                <a:cs typeface="Times New Roman" panose="02020603050405020304" pitchFamily="18" charset="0"/>
              </a:rPr>
              <a:t>Romberg</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trois </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cas :</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
              </a:spcAft>
              <a:buSzPts val="1000"/>
              <a:buFont typeface="Symbol" panose="05050102010706020507" pitchFamily="18" charset="2"/>
              <a:buChar char=""/>
              <a:tabLst>
                <a:tab pos="457200" algn="l"/>
              </a:tabLst>
            </a:pP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U</a:t>
            </a: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n </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syndrome </a:t>
            </a: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vestibulaire: «</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 </a:t>
            </a:r>
            <a:r>
              <a:rPr lang="fr-FR" dirty="0" err="1">
                <a:solidFill>
                  <a:srgbClr val="202122"/>
                </a:solidFill>
                <a:latin typeface="Arial" panose="020B0604020202020204" pitchFamily="34" charset="0"/>
                <a:ea typeface="Times New Roman" panose="02020603050405020304" pitchFamily="18" charset="0"/>
                <a:cs typeface="Times New Roman" panose="02020603050405020304" pitchFamily="18" charset="0"/>
              </a:rPr>
              <a:t>Romberg</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 latéralisé » ou de « signe de </a:t>
            </a:r>
            <a:r>
              <a:rPr lang="fr-FR" dirty="0" err="1">
                <a:solidFill>
                  <a:srgbClr val="202122"/>
                </a:solidFill>
                <a:latin typeface="Arial" panose="020B0604020202020204" pitchFamily="34" charset="0"/>
                <a:ea typeface="Times New Roman" panose="02020603050405020304" pitchFamily="18" charset="0"/>
                <a:cs typeface="Times New Roman" panose="02020603050405020304" pitchFamily="18" charset="0"/>
              </a:rPr>
              <a:t>Romberg</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 labyrinthique » ;</a:t>
            </a: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
              </a:spcAft>
              <a:buSzPts val="1000"/>
              <a:buFont typeface="Symbol" panose="05050102010706020507" pitchFamily="18" charset="2"/>
              <a:buChar char=""/>
              <a:tabLst>
                <a:tab pos="457200" algn="l"/>
              </a:tabLst>
            </a:pP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U</a:t>
            </a: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ne </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atteinte proprioceptive </a:t>
            </a: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 signe de </a:t>
            </a:r>
            <a:r>
              <a:rPr lang="fr-FR" dirty="0" err="1">
                <a:solidFill>
                  <a:srgbClr val="202122"/>
                </a:solidFill>
                <a:latin typeface="Arial" panose="020B0604020202020204" pitchFamily="34" charset="0"/>
                <a:ea typeface="Times New Roman" panose="02020603050405020304" pitchFamily="18" charset="0"/>
                <a:cs typeface="Times New Roman" panose="02020603050405020304" pitchFamily="18" charset="0"/>
              </a:rPr>
              <a:t>Romberg</a:t>
            </a:r>
            <a:r>
              <a:rPr lang="fr-FR" dirty="0">
                <a:solidFill>
                  <a:srgbClr val="202122"/>
                </a:solidFill>
                <a:latin typeface="Arial" panose="020B0604020202020204" pitchFamily="34" charset="0"/>
                <a:ea typeface="Times New Roman" panose="02020603050405020304" pitchFamily="18" charset="0"/>
                <a:cs typeface="Times New Roman" panose="02020603050405020304" pitchFamily="18" charset="0"/>
              </a:rPr>
              <a:t> proprioceptif </a:t>
            </a: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nSpc>
                <a:spcPct val="107000"/>
              </a:lnSpc>
              <a:spcAft>
                <a:spcPts val="120"/>
              </a:spcAft>
              <a:buSzPts val="1000"/>
              <a:buFont typeface="Symbol" panose="05050102010706020507" pitchFamily="18" charset="2"/>
              <a:buChar char=""/>
              <a:tabLst>
                <a:tab pos="457200" algn="l"/>
              </a:tabLst>
            </a:pPr>
            <a:r>
              <a:rPr lang="fr-FR" dirty="0" smtClean="0">
                <a:solidFill>
                  <a:srgbClr val="202122"/>
                </a:solidFill>
                <a:latin typeface="Arial" panose="020B0604020202020204" pitchFamily="34" charset="0"/>
                <a:ea typeface="Times New Roman" panose="02020603050405020304" pitchFamily="18" charset="0"/>
                <a:cs typeface="Times New Roman" panose="02020603050405020304" pitchFamily="18" charset="0"/>
              </a:rPr>
              <a:t>Un syndrome cérébelleux.</a:t>
            </a:r>
            <a:endParaRPr lang="fr-FR" sz="32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88837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06904"/>
            <a:ext cx="10515600" cy="5935579"/>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Etude </a:t>
            </a:r>
            <a:r>
              <a:rPr lang="fr-FR" dirty="0">
                <a:latin typeface="Calibri" panose="020F0502020204030204" pitchFamily="34" charset="0"/>
                <a:ea typeface="Calibri" panose="020F0502020204030204" pitchFamily="34" charset="0"/>
                <a:cs typeface="Times New Roman" panose="02020603050405020304" pitchFamily="18" charset="0"/>
              </a:rPr>
              <a:t>de la motilité </a:t>
            </a:r>
            <a:r>
              <a:rPr lang="fr-FR" dirty="0" smtClean="0">
                <a:latin typeface="Calibri" panose="020F0502020204030204" pitchFamily="34" charset="0"/>
                <a:ea typeface="Calibri" panose="020F0502020204030204" pitchFamily="34" charset="0"/>
                <a:cs typeface="Times New Roman" panose="02020603050405020304" pitchFamily="18" charset="0"/>
              </a:rPr>
              <a:t>volontaire, </a:t>
            </a: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de la force </a:t>
            </a: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musculaire, </a:t>
            </a:r>
          </a:p>
          <a:p>
            <a:pPr>
              <a:lnSpc>
                <a:spcPct val="107000"/>
              </a:lnSpc>
              <a:spcAft>
                <a:spcPts val="800"/>
              </a:spcAft>
            </a:pPr>
            <a:r>
              <a:rPr lang="fr-FR"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Etude du tonus</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musculaire</a:t>
            </a:r>
          </a:p>
          <a:p>
            <a:pPr lvl="0">
              <a:lnSpc>
                <a:spcPct val="107000"/>
              </a:lnSpc>
              <a:spcAft>
                <a:spcPts val="800"/>
              </a:spcAft>
            </a:pPr>
            <a:r>
              <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rPr>
              <a:t>Coordination des mouvements</a:t>
            </a:r>
          </a:p>
          <a:p>
            <a:pPr lvl="0">
              <a:lnSpc>
                <a:spcPct val="107000"/>
              </a:lnSpc>
              <a:spcAft>
                <a:spcPts val="800"/>
              </a:spcAft>
            </a:pPr>
            <a:endParaRPr lang="fr-FR"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2913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06905"/>
            <a:ext cx="11353800" cy="5751096"/>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solidFill>
                  <a:schemeClr val="accent1"/>
                </a:solidFill>
                <a:latin typeface="Georgia" panose="02040502050405020303" pitchFamily="18" charset="0"/>
                <a:ea typeface="Calibri" panose="020F0502020204030204" pitchFamily="34" charset="0"/>
                <a:cs typeface="Times New Roman" panose="02020603050405020304" pitchFamily="18" charset="0"/>
              </a:rPr>
              <a:t>Manœuvre de Barré </a:t>
            </a:r>
            <a:r>
              <a:rPr lang="fr-FR" dirty="0">
                <a:solidFill>
                  <a:schemeClr val="accent1"/>
                </a:solidFill>
                <a:latin typeface="Georgia" panose="02040502050405020303" pitchFamily="18" charset="0"/>
                <a:ea typeface="Calibri" panose="020F0502020204030204" pitchFamily="34" charset="0"/>
                <a:cs typeface="Times New Roman" panose="02020603050405020304" pitchFamily="18" charset="0"/>
              </a:rPr>
              <a:t>:</a:t>
            </a:r>
            <a:br>
              <a:rPr lang="fr-FR" dirty="0">
                <a:solidFill>
                  <a:schemeClr val="accent1"/>
                </a:solidFill>
                <a:latin typeface="Georgia" panose="02040502050405020303" pitchFamily="18" charset="0"/>
                <a:ea typeface="Calibri" panose="020F0502020204030204" pitchFamily="34" charset="0"/>
                <a:cs typeface="Times New Roman" panose="02020603050405020304" pitchFamily="18" charset="0"/>
              </a:rPr>
            </a:br>
            <a:r>
              <a:rPr lang="fr-FR" dirty="0">
                <a:solidFill>
                  <a:srgbClr val="000000"/>
                </a:solidFill>
                <a:latin typeface="Georgia" panose="02040502050405020303" pitchFamily="18" charset="0"/>
                <a:ea typeface="Calibri" panose="020F0502020204030204" pitchFamily="34" charset="0"/>
                <a:cs typeface="Times New Roman" panose="02020603050405020304" pitchFamily="18" charset="0"/>
              </a:rPr>
              <a:t>Sujet en décubitus ventral, faire fléchir les jambes à 45°. Du côté paralysé, on observe une </a:t>
            </a:r>
            <a:r>
              <a:rPr lang="fr-FR"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chûte</a:t>
            </a:r>
            <a:r>
              <a:rPr lang="fr-FR" dirty="0">
                <a:solidFill>
                  <a:srgbClr val="000000"/>
                </a:solidFill>
                <a:latin typeface="Georgia" panose="02040502050405020303" pitchFamily="18" charset="0"/>
                <a:ea typeface="Calibri" panose="020F0502020204030204" pitchFamily="34" charset="0"/>
                <a:cs typeface="Times New Roman" panose="02020603050405020304" pitchFamily="18" charset="0"/>
              </a:rPr>
              <a:t> progressive du membre </a:t>
            </a:r>
            <a:r>
              <a:rPr lang="fr-FR" dirty="0" smtClean="0">
                <a:solidFill>
                  <a:srgbClr val="000000"/>
                </a:solidFill>
                <a:latin typeface="Georgia" panose="02040502050405020303" pitchFamily="18" charset="0"/>
                <a:ea typeface="Calibri" panose="020F0502020204030204" pitchFamily="34" charset="0"/>
                <a:cs typeface="Times New Roman" panose="02020603050405020304" pitchFamily="18" charset="0"/>
              </a:rPr>
              <a:t>atteint</a:t>
            </a:r>
          </a:p>
          <a:p>
            <a:pPr marL="0" indent="0">
              <a:lnSpc>
                <a:spcPct val="107000"/>
              </a:lnSpc>
              <a:spcAft>
                <a:spcPts val="800"/>
              </a:spcAft>
              <a:buNone/>
            </a:pPr>
            <a:endParaRPr lang="fr-FR" dirty="0" smtClean="0">
              <a:solidFill>
                <a:srgbClr val="000000"/>
              </a:solidFill>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fr-FR" dirty="0" err="1" smtClean="0">
                <a:solidFill>
                  <a:schemeClr val="accent1"/>
                </a:solidFill>
                <a:latin typeface="Georgia" panose="02040502050405020303" pitchFamily="18" charset="0"/>
                <a:ea typeface="Calibri" panose="020F0502020204030204" pitchFamily="34" charset="0"/>
                <a:cs typeface="Times New Roman" panose="02020603050405020304" pitchFamily="18" charset="0"/>
              </a:rPr>
              <a:t>Manoeuvre</a:t>
            </a:r>
            <a:r>
              <a:rPr lang="fr-FR" dirty="0" smtClean="0">
                <a:solidFill>
                  <a:schemeClr val="accent1"/>
                </a:solidFill>
                <a:latin typeface="Georgia" panose="02040502050405020303" pitchFamily="18" charset="0"/>
                <a:ea typeface="Calibri" panose="020F0502020204030204" pitchFamily="34" charset="0"/>
                <a:cs typeface="Times New Roman" panose="02020603050405020304" pitchFamily="18" charset="0"/>
              </a:rPr>
              <a:t> </a:t>
            </a:r>
            <a:r>
              <a:rPr lang="fr-FR" dirty="0">
                <a:solidFill>
                  <a:schemeClr val="accent1"/>
                </a:solidFill>
                <a:latin typeface="Georgia" panose="02040502050405020303" pitchFamily="18" charset="0"/>
                <a:ea typeface="Calibri" panose="020F0502020204030204" pitchFamily="34" charset="0"/>
                <a:cs typeface="Times New Roman" panose="02020603050405020304" pitchFamily="18" charset="0"/>
              </a:rPr>
              <a:t>de </a:t>
            </a:r>
            <a:r>
              <a:rPr lang="fr-FR" dirty="0" err="1">
                <a:solidFill>
                  <a:schemeClr val="accent1"/>
                </a:solidFill>
                <a:latin typeface="Georgia" panose="02040502050405020303" pitchFamily="18" charset="0"/>
                <a:ea typeface="Calibri" panose="020F0502020204030204" pitchFamily="34" charset="0"/>
                <a:cs typeface="Times New Roman" panose="02020603050405020304" pitchFamily="18" charset="0"/>
              </a:rPr>
              <a:t>Mangazzini</a:t>
            </a:r>
            <a:r>
              <a:rPr lang="fr-FR" dirty="0">
                <a:solidFill>
                  <a:schemeClr val="accent1"/>
                </a:solidFill>
                <a:latin typeface="Georgia" panose="02040502050405020303" pitchFamily="18" charset="0"/>
                <a:ea typeface="Calibri" panose="020F0502020204030204" pitchFamily="34" charset="0"/>
                <a:cs typeface="Times New Roman" panose="02020603050405020304" pitchFamily="18" charset="0"/>
              </a:rPr>
              <a:t> :</a:t>
            </a:r>
            <a:br>
              <a:rPr lang="fr-FR" dirty="0">
                <a:solidFill>
                  <a:schemeClr val="accent1"/>
                </a:solidFill>
                <a:latin typeface="Georgia" panose="02040502050405020303" pitchFamily="18" charset="0"/>
                <a:ea typeface="Calibri" panose="020F0502020204030204" pitchFamily="34" charset="0"/>
                <a:cs typeface="Times New Roman" panose="02020603050405020304" pitchFamily="18" charset="0"/>
              </a:rPr>
            </a:br>
            <a:r>
              <a:rPr lang="fr-FR" dirty="0">
                <a:solidFill>
                  <a:srgbClr val="000000"/>
                </a:solidFill>
                <a:latin typeface="Georgia" panose="02040502050405020303" pitchFamily="18" charset="0"/>
                <a:ea typeface="Calibri" panose="020F0502020204030204" pitchFamily="34" charset="0"/>
                <a:cs typeface="Times New Roman" panose="02020603050405020304" pitchFamily="18" charset="0"/>
              </a:rPr>
              <a:t>Décubitus dorsal, faire fléchir la hanche à 90° et flexion de jambe à 90°, les yeux fermés. Du côté paralysé, on observe une </a:t>
            </a:r>
            <a:r>
              <a:rPr lang="fr-FR"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chûte</a:t>
            </a:r>
            <a:r>
              <a:rPr lang="fr-FR" dirty="0">
                <a:solidFill>
                  <a:srgbClr val="000000"/>
                </a:solidFill>
                <a:latin typeface="Georgia" panose="02040502050405020303" pitchFamily="18" charset="0"/>
                <a:ea typeface="Calibri" panose="020F0502020204030204" pitchFamily="34" charset="0"/>
                <a:cs typeface="Times New Roman" panose="02020603050405020304" pitchFamily="18" charset="0"/>
              </a:rPr>
              <a:t> lente et progressive sans rattrapage du membre déficitaire.</a:t>
            </a:r>
            <a:endParaRPr lang="fr-FR"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02619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106905"/>
            <a:ext cx="11353800" cy="5751096"/>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L</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es </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mouvements </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volontaires: </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gesticulation spontanée du </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patient, mouvements passifs,  faire les marionnettes…  </a:t>
            </a:r>
          </a:p>
          <a:p>
            <a:pPr>
              <a:lnSpc>
                <a:spcPct val="107000"/>
              </a:lnSpc>
              <a:spcAft>
                <a:spcPts val="800"/>
              </a:spcAft>
            </a:pP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puis épreuves </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a:t>
            </a:r>
            <a:r>
              <a:rPr lang="fr-FR" b="1" dirty="0">
                <a:solidFill>
                  <a:srgbClr val="111111"/>
                </a:solidFill>
                <a:latin typeface="Arial" panose="020B0604020202020204" pitchFamily="34" charset="0"/>
                <a:ea typeface="Calibri" panose="020F0502020204030204" pitchFamily="34" charset="0"/>
                <a:cs typeface="Times New Roman" panose="02020603050405020304" pitchFamily="18" charset="0"/>
              </a:rPr>
              <a:t> </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contre pressions pour tester la force musculaire </a:t>
            </a:r>
          </a:p>
          <a:p>
            <a:pPr>
              <a:lnSpc>
                <a:spcPct val="107000"/>
              </a:lnSpc>
              <a:spcAft>
                <a:spcPts val="800"/>
              </a:spcAft>
            </a:pP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Puis coordination: Mettre </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le doigt sur la pointe de son </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nez</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19254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219048"/>
            <a:ext cx="12192000" cy="5638952"/>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a </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sensibilité superficielle et </a:t>
            </a:r>
            <a:r>
              <a:rPr lang="fr-FR" b="1" dirty="0">
                <a:solidFill>
                  <a:srgbClr val="111111"/>
                </a:solidFill>
                <a:latin typeface="Arial" panose="020B0604020202020204" pitchFamily="34" charset="0"/>
                <a:ea typeface="Calibri" panose="020F0502020204030204" pitchFamily="34" charset="0"/>
                <a:cs typeface="Times New Roman" panose="02020603050405020304" pitchFamily="18" charset="0"/>
              </a:rPr>
              <a:t> du le tact, fin et appuyé, de la température, la </a:t>
            </a:r>
            <a:r>
              <a:rPr lang="fr-FR" b="1"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douleur</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L</a:t>
            </a:r>
            <a:r>
              <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rPr>
              <a:t>a </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sensibilité profonde (c'est-à-dire le sens de position des articulations qui permet au sujet de savoir dans quelle position il se trouve) (</a:t>
            </a:r>
            <a:r>
              <a:rPr lang="fr-FR" dirty="0">
                <a:solidFill>
                  <a:srgbClr val="FF0000"/>
                </a:solidFill>
                <a:latin typeface="Arial" panose="020B0604020202020204" pitchFamily="34" charset="0"/>
                <a:ea typeface="Calibri" panose="020F0502020204030204" pitchFamily="34" charset="0"/>
                <a:cs typeface="Times New Roman" panose="02020603050405020304" pitchFamily="18" charset="0"/>
              </a:rPr>
              <a:t>orteils en quel sens les yeux fermés</a:t>
            </a:r>
            <a:r>
              <a:rPr lang="fr-FR" dirty="0">
                <a:solidFill>
                  <a:srgbClr val="111111"/>
                </a:solidFill>
                <a:latin typeface="Arial" panose="020B0604020202020204" pitchFamily="34" charset="0"/>
                <a:ea typeface="Calibri" panose="020F0502020204030204" pitchFamily="34" charset="0"/>
                <a:cs typeface="Times New Roman" panose="02020603050405020304" pitchFamily="18" charset="0"/>
              </a:rPr>
              <a:t>). </a:t>
            </a:r>
            <a:endParaRPr lang="fr-FR" dirty="0" smtClean="0">
              <a:solidFill>
                <a:srgbClr val="111111"/>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93419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219048"/>
            <a:ext cx="12192000" cy="5638952"/>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L’examen au </a:t>
            </a: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diapason: </a:t>
            </a:r>
          </a:p>
          <a:p>
            <a:pPr>
              <a:lnSpc>
                <a:spcPct val="107000"/>
              </a:lnSpc>
              <a:spcAft>
                <a:spcPts val="800"/>
              </a:spcAft>
            </a:pP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Teste la sensibilité aux vibrations</a:t>
            </a:r>
          </a:p>
          <a:p>
            <a:pPr>
              <a:lnSpc>
                <a:spcPct val="107000"/>
              </a:lnSpc>
              <a:spcAft>
                <a:spcPts val="800"/>
              </a:spcAft>
            </a:pP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En ORL: la </a:t>
            </a:r>
            <a:r>
              <a:rPr lang="fr-FR"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présence et le type de </a:t>
            </a: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surdité</a:t>
            </a:r>
          </a:p>
          <a:p>
            <a:pPr>
              <a:lnSpc>
                <a:spcPct val="107000"/>
              </a:lnSpc>
              <a:spcAft>
                <a:spcPts val="800"/>
              </a:spcAft>
            </a:pPr>
            <a:r>
              <a:rPr lang="fr-FR" dirty="0">
                <a:solidFill>
                  <a:srgbClr val="212529"/>
                </a:solidFill>
                <a:latin typeface="Segoe UI" panose="020B0502040204020203" pitchFamily="34" charset="0"/>
                <a:ea typeface="Times New Roman" panose="02020603050405020304" pitchFamily="18" charset="0"/>
              </a:rPr>
              <a:t>une perturbation de la transmission du son ou de la perception du son</a:t>
            </a:r>
            <a:endPar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 </a:t>
            </a:r>
            <a:r>
              <a:rPr lang="fr-FR" dirty="0">
                <a:solidFill>
                  <a:srgbClr val="212529"/>
                </a:solidFill>
                <a:latin typeface="Segoe UI" panose="020B0502040204020203" pitchFamily="34" charset="0"/>
                <a:ea typeface="Times New Roman" panose="02020603050405020304" pitchFamily="18" charset="0"/>
              </a:rPr>
              <a:t>l'</a:t>
            </a:r>
            <a:r>
              <a:rPr lang="fr-FR" b="1" dirty="0">
                <a:solidFill>
                  <a:srgbClr val="212529"/>
                </a:solidFill>
                <a:latin typeface="Segoe UI" panose="020B0502040204020203" pitchFamily="34" charset="0"/>
                <a:ea typeface="Times New Roman" panose="02020603050405020304" pitchFamily="18" charset="0"/>
              </a:rPr>
              <a:t>épreuve de Weber</a:t>
            </a:r>
            <a:r>
              <a:rPr lang="fr-FR" dirty="0">
                <a:solidFill>
                  <a:srgbClr val="212529"/>
                </a:solidFill>
                <a:latin typeface="Segoe UI" panose="020B0502040204020203" pitchFamily="34" charset="0"/>
                <a:ea typeface="Times New Roman" panose="02020603050405020304" pitchFamily="18" charset="0"/>
              </a:rPr>
              <a:t>, </a:t>
            </a:r>
            <a:r>
              <a:rPr lang="fr-FR" b="1" dirty="0">
                <a:solidFill>
                  <a:srgbClr val="212529"/>
                </a:solidFill>
                <a:latin typeface="Segoe UI" panose="020B0502040204020203" pitchFamily="34" charset="0"/>
                <a:ea typeface="Times New Roman" panose="02020603050405020304" pitchFamily="18" charset="0"/>
              </a:rPr>
              <a:t>l'épreuve de </a:t>
            </a:r>
            <a:r>
              <a:rPr lang="fr-FR" b="1" dirty="0" err="1">
                <a:solidFill>
                  <a:srgbClr val="212529"/>
                </a:solidFill>
                <a:latin typeface="Segoe UI" panose="020B0502040204020203" pitchFamily="34" charset="0"/>
                <a:ea typeface="Times New Roman" panose="02020603050405020304" pitchFamily="18" charset="0"/>
              </a:rPr>
              <a:t>Rinne</a:t>
            </a:r>
            <a:endPar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58282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219048"/>
            <a:ext cx="12192000" cy="5638952"/>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L’examen au diapason:</a:t>
            </a:r>
          </a:p>
          <a:p>
            <a:pPr>
              <a:lnSpc>
                <a:spcPct val="107000"/>
              </a:lnSpc>
              <a:spcAft>
                <a:spcPts val="800"/>
              </a:spcAft>
            </a:pP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En neurologie: la </a:t>
            </a:r>
            <a:r>
              <a:rPr lang="fr-FR"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sensibilité aux </a:t>
            </a: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vibrations.</a:t>
            </a:r>
          </a:p>
          <a:p>
            <a:pPr>
              <a:lnSpc>
                <a:spcPct val="107000"/>
              </a:lnSpc>
              <a:spcAft>
                <a:spcPts val="800"/>
              </a:spcAft>
            </a:pPr>
            <a:r>
              <a:rPr lang="fr-FR"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D</a:t>
            </a: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ifférentes </a:t>
            </a:r>
            <a:r>
              <a:rPr lang="fr-FR"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parties du pied (malléole interne, malléole externe, base du gros orteil, pointe du gros orteil) et sur le poignet pour comparaison. </a:t>
            </a:r>
            <a:endPar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dirty="0" smtClean="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L’examen </a:t>
            </a:r>
            <a:r>
              <a:rPr lang="fr-FR"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au diapason doit être effectué une fois par an pour les diabétiques.</a:t>
            </a: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36543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72716"/>
            <a:ext cx="10515600" cy="902817"/>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06904"/>
            <a:ext cx="10515600" cy="5935579"/>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 </a:t>
            </a:r>
            <a:r>
              <a:rPr lang="fr-FR"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comparatif</a:t>
            </a: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Reflexes </a:t>
            </a:r>
            <a:r>
              <a:rPr lang="fr-FR" dirty="0" err="1" smtClean="0">
                <a:latin typeface="Calibri" panose="020F0502020204030204" pitchFamily="34" charset="0"/>
                <a:ea typeface="Calibri" panose="020F0502020204030204" pitchFamily="34" charset="0"/>
                <a:cs typeface="Times New Roman" panose="02020603050405020304" pitchFamily="18" charset="0"/>
              </a:rPr>
              <a:t>ostéotendineux</a:t>
            </a:r>
            <a:r>
              <a:rPr lang="fr-FR" dirty="0" smtClean="0">
                <a:latin typeface="Calibri" panose="020F0502020204030204" pitchFamily="34" charset="0"/>
                <a:ea typeface="Calibri" panose="020F0502020204030204" pitchFamily="34" charset="0"/>
                <a:cs typeface="Times New Roman" panose="02020603050405020304" pitchFamily="18" charset="0"/>
              </a:rPr>
              <a:t>, cutanés abdominaux et plantaires</a:t>
            </a: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6065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marL="228600" lvl="0" indent="-22860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Antécédents familiaux</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838200" y="1379621"/>
            <a:ext cx="10515600" cy="4797342"/>
          </a:xfrm>
        </p:spPr>
        <p:txBody>
          <a:bodyPr>
            <a:normAutofit fontScale="92500" lnSpcReduction="10000"/>
          </a:bodyPr>
          <a:lstStyle/>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Parents : état de santé, âge et cause de </a:t>
            </a:r>
            <a:r>
              <a:rPr lang="fr-FR" sz="3600" dirty="0" smtClean="0">
                <a:latin typeface="Calibri" panose="020F0502020204030204" pitchFamily="34" charset="0"/>
                <a:ea typeface="Calibri" panose="020F0502020204030204" pitchFamily="34" charset="0"/>
                <a:cs typeface="Times New Roman" panose="02020603050405020304" pitchFamily="18" charset="0"/>
              </a:rPr>
              <a:t>décès</a:t>
            </a:r>
          </a:p>
          <a:p>
            <a:pPr marL="0" indent="0">
              <a:lnSpc>
                <a:spcPct val="107000"/>
              </a:lnSpc>
              <a:spcAft>
                <a:spcPts val="800"/>
              </a:spcAft>
              <a:buNone/>
            </a:pP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Fratrie : état de santé, âge et cause de </a:t>
            </a:r>
            <a:r>
              <a:rPr lang="fr-FR" sz="3600" dirty="0" smtClean="0">
                <a:latin typeface="Calibri" panose="020F0502020204030204" pitchFamily="34" charset="0"/>
                <a:ea typeface="Calibri" panose="020F0502020204030204" pitchFamily="34" charset="0"/>
                <a:cs typeface="Times New Roman" panose="02020603050405020304" pitchFamily="18" charset="0"/>
              </a:rPr>
              <a:t>décès</a:t>
            </a:r>
          </a:p>
          <a:p>
            <a:pPr marL="0" indent="0">
              <a:lnSpc>
                <a:spcPct val="107000"/>
              </a:lnSpc>
              <a:spcAft>
                <a:spcPts val="800"/>
              </a:spcAft>
              <a:buNone/>
            </a:pPr>
            <a:endParaRPr lang="fr-FR"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dirty="0">
                <a:latin typeface="Calibri" panose="020F0502020204030204" pitchFamily="34" charset="0"/>
                <a:ea typeface="Calibri" panose="020F0502020204030204" pitchFamily="34" charset="0"/>
                <a:cs typeface="Times New Roman" panose="02020603050405020304" pitchFamily="18" charset="0"/>
              </a:rPr>
              <a:t>Maladies familiales : diabète, goutte, maladies cardiovasculaires, tuberculose, asthme…</a:t>
            </a:r>
          </a:p>
          <a:p>
            <a:endParaRPr lang="fr-FR" dirty="0"/>
          </a:p>
        </p:txBody>
      </p:sp>
    </p:spTree>
    <p:extLst>
      <p:ext uri="{BB962C8B-B14F-4D97-AF65-F5344CB8AC3E}">
        <p14:creationId xmlns:p14="http://schemas.microsoft.com/office/powerpoint/2010/main" val="42040868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010652"/>
            <a:ext cx="10515600" cy="5847347"/>
          </a:xfrm>
        </p:spPr>
        <p:txBody>
          <a:bodyPr>
            <a:normAutofit/>
          </a:bodyPr>
          <a:lstStyle/>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neurologique : </a:t>
            </a:r>
            <a:r>
              <a:rPr lang="fr-FR" dirty="0">
                <a:latin typeface="Calibri" panose="020F0502020204030204" pitchFamily="34" charset="0"/>
                <a:ea typeface="Calibri" panose="020F0502020204030204" pitchFamily="34" charset="0"/>
                <a:cs typeface="Times New Roman" panose="02020603050405020304" pitchFamily="18" charset="0"/>
              </a:rPr>
              <a:t>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au 3"/>
          <p:cNvGraphicFramePr>
            <a:graphicFrameLocks noGrp="1"/>
          </p:cNvGraphicFramePr>
          <p:nvPr>
            <p:extLst>
              <p:ext uri="{D42A27DB-BD31-4B8C-83A1-F6EECF244321}">
                <p14:modId xmlns:p14="http://schemas.microsoft.com/office/powerpoint/2010/main" val="2283410712"/>
              </p:ext>
            </p:extLst>
          </p:nvPr>
        </p:nvGraphicFramePr>
        <p:xfrm>
          <a:off x="886326" y="1536476"/>
          <a:ext cx="10515600" cy="5321524"/>
        </p:xfrm>
        <a:graphic>
          <a:graphicData uri="http://schemas.openxmlformats.org/drawingml/2006/table">
            <a:tbl>
              <a:tblPr firstRow="1" firstCol="1" bandRow="1"/>
              <a:tblGrid>
                <a:gridCol w="1892808"/>
                <a:gridCol w="3470148"/>
                <a:gridCol w="3470148"/>
                <a:gridCol w="1682496"/>
              </a:tblGrid>
              <a:tr h="497819">
                <a:tc>
                  <a:txBody>
                    <a:bodyPr/>
                    <a:lstStyle/>
                    <a:p>
                      <a:pPr algn="ctr">
                        <a:lnSpc>
                          <a:spcPct val="107000"/>
                        </a:lnSpc>
                        <a:spcAft>
                          <a:spcPts val="0"/>
                        </a:spcAft>
                      </a:pPr>
                      <a:r>
                        <a:rPr lang="fr-FR" sz="1200" b="1" dirty="0">
                          <a:effectLst/>
                          <a:latin typeface="Times New Roman" panose="02020603050405020304" pitchFamily="18" charset="0"/>
                          <a:ea typeface="Times New Roman" panose="02020603050405020304" pitchFamily="18" charset="0"/>
                          <a:cs typeface="Times New Roman" panose="02020603050405020304" pitchFamily="18" charset="0"/>
                        </a:rPr>
                        <a:t>Réflexes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lnL>
                      <a:noFill/>
                    </a:lnL>
                    <a:lnR>
                      <a:noFill/>
                    </a:lnR>
                    <a:lnT>
                      <a:noFill/>
                    </a:lnT>
                    <a:lnB>
                      <a:noFill/>
                    </a:lnB>
                  </a:tcPr>
                </a:tc>
                <a:tc>
                  <a:txBody>
                    <a:bodyPr/>
                    <a:lstStyle/>
                    <a:p>
                      <a:pPr algn="ctr">
                        <a:lnSpc>
                          <a:spcPct val="107000"/>
                        </a:lnSpc>
                        <a:spcAft>
                          <a:spcPts val="0"/>
                        </a:spcAft>
                      </a:pPr>
                      <a:r>
                        <a:rPr lang="fr-FR" sz="1200" b="1" dirty="0">
                          <a:effectLst/>
                          <a:latin typeface="Times New Roman" panose="02020603050405020304" pitchFamily="18" charset="0"/>
                          <a:ea typeface="Times New Roman" panose="02020603050405020304" pitchFamily="18" charset="0"/>
                          <a:cs typeface="Times New Roman" panose="02020603050405020304" pitchFamily="18" charset="0"/>
                        </a:rPr>
                        <a:t>Technique de recherche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lnL>
                      <a:noFill/>
                    </a:lnL>
                    <a:lnR>
                      <a:noFill/>
                    </a:lnR>
                    <a:lnB>
                      <a:noFill/>
                    </a:lnB>
                  </a:tcPr>
                </a:tc>
                <a:tc>
                  <a:txBody>
                    <a:bodyPr/>
                    <a:lstStyle/>
                    <a:p>
                      <a:pPr algn="ctr">
                        <a:lnSpc>
                          <a:spcPct val="107000"/>
                        </a:lnSpc>
                        <a:spcAft>
                          <a:spcPts val="0"/>
                        </a:spcAft>
                      </a:pPr>
                      <a:r>
                        <a:rPr lang="fr-FR" sz="1200" b="1" dirty="0">
                          <a:effectLst/>
                          <a:latin typeface="Times New Roman" panose="02020603050405020304" pitchFamily="18" charset="0"/>
                          <a:ea typeface="Times New Roman" panose="02020603050405020304" pitchFamily="18" charset="0"/>
                          <a:cs typeface="Times New Roman" panose="02020603050405020304" pitchFamily="18" charset="0"/>
                        </a:rPr>
                        <a:t>Réponse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lnL>
                      <a:noFill/>
                    </a:lnL>
                    <a:lnR>
                      <a:noFill/>
                    </a:lnR>
                    <a:lnB>
                      <a:noFill/>
                    </a:lnB>
                  </a:tcPr>
                </a:tc>
                <a:tc>
                  <a:txBody>
                    <a:bodyPr/>
                    <a:lstStyle/>
                    <a:p>
                      <a:pPr algn="ctr">
                        <a:lnSpc>
                          <a:spcPct val="107000"/>
                        </a:lnSpc>
                        <a:spcAft>
                          <a:spcPts val="0"/>
                        </a:spcAft>
                      </a:pPr>
                      <a:r>
                        <a:rPr lang="fr-FR" sz="1200" b="1">
                          <a:effectLst/>
                          <a:latin typeface="Times New Roman" panose="02020603050405020304" pitchFamily="18" charset="0"/>
                          <a:ea typeface="Times New Roman" panose="02020603050405020304" pitchFamily="18" charset="0"/>
                          <a:cs typeface="Times New Roman" panose="02020603050405020304" pitchFamily="18" charset="0"/>
                        </a:rPr>
                        <a:t>Niveau radiculaire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lnL>
                      <a:noFill/>
                    </a:lnL>
                    <a:lnR>
                      <a:noFill/>
                    </a:lnR>
                    <a:lnB>
                      <a:noFill/>
                    </a:lnB>
                  </a:tcPr>
                </a:tc>
              </a:tr>
              <a:tr h="720981">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Bicipital</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Avant-bras demi-fléchi. Pouce de l’examinateur sur le tendon du biceps. Percussion du pouce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Flexion par contraction du biceps.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C5 (C6)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r h="720981">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Stylo-radial</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Avant-bras demi-fléchi, bord radial vers le haut. Percussion de la styloïde radiale.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Flexion de l’avant bras sur le bras, par contraction du long supinateur.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C6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r h="720981">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Tricipital</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Bras en abduction, avant-bras pendant. Percussion du tendon du triceps au dessus de l’olécrâne.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Extension de l’avant-bras sur le bras par contraction du triceps.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C7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r h="720981">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Cubito-pronateur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Avant-bras demi-fléchi, légère supination. Percussion de la styloïde cubitale.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Pronation de la main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C8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r h="720981">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Flexion des doigts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Percussion de l’index de l’examinateur posée sur l’articulation inter-phalangienne distale.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Flexion distale des dernières phalanges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C8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r h="720981">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Rotulien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Au lit : genou demi-fléchi. Assis : jambes pendantes ou croisées. Percussion du tendon rotulien.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Extension de la jambe sur la cuisse par contraction du quadriceps.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L4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r h="497819">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Achilléen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200">
                          <a:effectLst/>
                          <a:latin typeface="Times New Roman" panose="02020603050405020304" pitchFamily="18" charset="0"/>
                          <a:ea typeface="Times New Roman" panose="02020603050405020304" pitchFamily="18" charset="0"/>
                          <a:cs typeface="Times New Roman" panose="02020603050405020304" pitchFamily="18" charset="0"/>
                        </a:rPr>
                        <a:t>Position à genoux : percussion du tendon d’achille.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nSpc>
                          <a:spcPct val="107000"/>
                        </a:lnSpc>
                        <a:spcAft>
                          <a:spcPts val="0"/>
                        </a:spcAft>
                      </a:pPr>
                      <a:r>
                        <a:rPr lang="fr-FR" sz="1000">
                          <a:effectLst/>
                          <a:latin typeface="Helvetica" panose="020B0604020202020204" pitchFamily="34" charset="0"/>
                          <a:ea typeface="Times New Roman" panose="02020603050405020304" pitchFamily="18" charset="0"/>
                          <a:cs typeface="Times New Roman" panose="02020603050405020304" pitchFamily="18" charset="0"/>
                        </a:rPr>
                        <a:t>Extension du pied par contraction du triceps sural.</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c>
                  <a:txBody>
                    <a:bodyPr/>
                    <a:lstStyle/>
                    <a:p>
                      <a:pPr algn="ctr">
                        <a:lnSpc>
                          <a:spcPct val="107000"/>
                        </a:lnSpc>
                        <a:spcAft>
                          <a:spcPts val="0"/>
                        </a:spcAft>
                      </a:pPr>
                      <a:r>
                        <a:rPr lang="fr-FR" sz="1200" dirty="0">
                          <a:effectLst/>
                          <a:latin typeface="Times New Roman" panose="02020603050405020304" pitchFamily="18" charset="0"/>
                          <a:ea typeface="Times New Roman" panose="02020603050405020304" pitchFamily="18" charset="0"/>
                          <a:cs typeface="Times New Roman" panose="02020603050405020304" pitchFamily="18" charset="0"/>
                        </a:rPr>
                        <a:t>S1</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lnL>
                      <a:noFill/>
                    </a:lnL>
                    <a:lnR>
                      <a:noFill/>
                    </a:lnR>
                    <a:lnT>
                      <a:noFill/>
                    </a:lnT>
                    <a:lnB>
                      <a:noFill/>
                    </a:lnB>
                  </a:tcPr>
                </a:tc>
              </a:tr>
            </a:tbl>
          </a:graphicData>
        </a:graphic>
      </p:graphicFrame>
    </p:spTree>
    <p:extLst>
      <p:ext uri="{BB962C8B-B14F-4D97-AF65-F5344CB8AC3E}">
        <p14:creationId xmlns:p14="http://schemas.microsoft.com/office/powerpoint/2010/main" val="14799326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994610"/>
            <a:ext cx="10515600" cy="5766797"/>
          </a:xfrm>
        </p:spPr>
        <p:txBody>
          <a:bodyPr>
            <a:normAutofit fontScale="70000" lnSpcReduction="2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dirty="0">
                <a:latin typeface="Calibri" panose="020F0502020204030204" pitchFamily="34" charset="0"/>
                <a:ea typeface="Calibri" panose="020F0502020204030204" pitchFamily="34" charset="0"/>
                <a:cs typeface="Times New Roman" panose="02020603050405020304" pitchFamily="18" charset="0"/>
              </a:rPr>
              <a:t> </a:t>
            </a:r>
            <a:r>
              <a:rPr lang="fr-FR" b="1" dirty="0">
                <a:latin typeface="Calibri" panose="020F0502020204030204" pitchFamily="34" charset="0"/>
                <a:ea typeface="Calibri" panose="020F0502020204030204" pitchFamily="34" charset="0"/>
                <a:cs typeface="Times New Roman" panose="02020603050405020304" pitchFamily="18" charset="0"/>
              </a:rPr>
              <a:t>Reflexes cutanés</a:t>
            </a: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b="1" dirty="0">
                <a:solidFill>
                  <a:srgbClr val="4472C4"/>
                </a:solidFill>
                <a:latin typeface="Calibri" panose="020F0502020204030204" pitchFamily="34" charset="0"/>
                <a:ea typeface="Calibri" panose="020F0502020204030204" pitchFamily="34" charset="0"/>
                <a:cs typeface="Times New Roman" panose="02020603050405020304" pitchFamily="18" charset="0"/>
              </a:rPr>
              <a:t>Cutanés abdominaux </a:t>
            </a:r>
            <a:r>
              <a:rPr lang="fr-FR" dirty="0" smtClean="0">
                <a:solidFill>
                  <a:srgbClr val="4472C4"/>
                </a:solidFill>
                <a:latin typeface="Calibri" panose="020F0502020204030204" pitchFamily="34" charset="0"/>
                <a:ea typeface="Calibri" panose="020F0502020204030204" pitchFamily="34" charset="0"/>
                <a:cs typeface="Times New Roman" panose="02020603050405020304" pitchFamily="18" charset="0"/>
              </a:rPr>
              <a:t>: </a:t>
            </a:r>
            <a:r>
              <a:rPr lang="fr-FR" dirty="0" smtClean="0">
                <a:latin typeface="Calibri" panose="020F0502020204030204" pitchFamily="34" charset="0"/>
                <a:ea typeface="Calibri" panose="020F0502020204030204" pitchFamily="34" charset="0"/>
                <a:cs typeface="Times New Roman" panose="02020603050405020304" pitchFamily="18" charset="0"/>
              </a:rPr>
              <a:t>la stimulation superficielle de la paroi abdominale entraîne la contraction des muscles sous- jacents. </a:t>
            </a:r>
            <a:r>
              <a:rPr lang="fr-FR" b="1" dirty="0" smtClean="0">
                <a:latin typeface="Calibri" panose="020F0502020204030204" pitchFamily="34" charset="0"/>
                <a:ea typeface="Calibri" panose="020F0502020204030204" pitchFamily="34" charset="0"/>
                <a:cs typeface="Times New Roman" panose="02020603050405020304" pitchFamily="18" charset="0"/>
              </a:rPr>
              <a:t>3 niveaux </a:t>
            </a:r>
            <a:r>
              <a:rPr lang="fr-FR" dirty="0" smtClean="0">
                <a:latin typeface="Calibri" panose="020F0502020204030204" pitchFamily="34" charset="0"/>
                <a:ea typeface="Calibri" panose="020F0502020204030204" pitchFamily="34" charset="0"/>
                <a:cs typeface="Times New Roman" panose="02020603050405020304" pitchFamily="18" charset="0"/>
              </a:rPr>
              <a:t>: </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b="1" dirty="0">
                <a:latin typeface="Calibri" panose="020F0502020204030204" pitchFamily="34" charset="0"/>
                <a:ea typeface="Calibri" panose="020F0502020204030204" pitchFamily="34" charset="0"/>
                <a:cs typeface="Times New Roman" panose="02020603050405020304" pitchFamily="18" charset="0"/>
              </a:rPr>
              <a:t>Supérieur </a:t>
            </a:r>
            <a:r>
              <a:rPr lang="fr-FR" dirty="0">
                <a:latin typeface="Calibri" panose="020F0502020204030204" pitchFamily="34" charset="0"/>
                <a:ea typeface="Calibri" panose="020F0502020204030204" pitchFamily="34" charset="0"/>
                <a:cs typeface="Times New Roman" panose="02020603050405020304" pitchFamily="18" charset="0"/>
              </a:rPr>
              <a:t>: D6 - D8</a:t>
            </a:r>
          </a:p>
          <a:p>
            <a:pPr marL="342900" lvl="0" indent="-342900">
              <a:lnSpc>
                <a:spcPct val="107000"/>
              </a:lnSpc>
              <a:spcAft>
                <a:spcPts val="0"/>
              </a:spcAft>
              <a:buFont typeface="Calibri" panose="020F0502020204030204" pitchFamily="34" charset="0"/>
              <a:buChar char="-"/>
            </a:pPr>
            <a:r>
              <a:rPr lang="fr-FR" b="1" dirty="0">
                <a:latin typeface="Calibri" panose="020F0502020204030204" pitchFamily="34" charset="0"/>
                <a:ea typeface="Calibri" panose="020F0502020204030204" pitchFamily="34" charset="0"/>
                <a:cs typeface="Times New Roman" panose="02020603050405020304" pitchFamily="18" charset="0"/>
              </a:rPr>
              <a:t>Moyen : </a:t>
            </a:r>
            <a:r>
              <a:rPr lang="fr-FR" dirty="0">
                <a:latin typeface="Calibri" panose="020F0502020204030204" pitchFamily="34" charset="0"/>
                <a:ea typeface="Calibri" panose="020F0502020204030204" pitchFamily="34" charset="0"/>
                <a:cs typeface="Times New Roman" panose="02020603050405020304" pitchFamily="18" charset="0"/>
              </a:rPr>
              <a:t>D8 – D10</a:t>
            </a:r>
          </a:p>
          <a:p>
            <a:pPr marL="342900" lvl="0" indent="-342900">
              <a:lnSpc>
                <a:spcPct val="107000"/>
              </a:lnSpc>
              <a:spcAft>
                <a:spcPts val="800"/>
              </a:spcAft>
              <a:buFont typeface="Calibri" panose="020F0502020204030204" pitchFamily="34" charset="0"/>
              <a:buChar char="-"/>
            </a:pPr>
            <a:r>
              <a:rPr lang="fr-FR" b="1" dirty="0">
                <a:latin typeface="Calibri" panose="020F0502020204030204" pitchFamily="34" charset="0"/>
                <a:ea typeface="Calibri" panose="020F0502020204030204" pitchFamily="34" charset="0"/>
                <a:cs typeface="Times New Roman" panose="02020603050405020304" pitchFamily="18" charset="0"/>
              </a:rPr>
              <a:t>Inférieur : </a:t>
            </a:r>
            <a:r>
              <a:rPr lang="fr-FR" dirty="0">
                <a:latin typeface="Calibri" panose="020F0502020204030204" pitchFamily="34" charset="0"/>
                <a:ea typeface="Calibri" panose="020F0502020204030204" pitchFamily="34" charset="0"/>
                <a:cs typeface="Times New Roman" panose="02020603050405020304" pitchFamily="18" charset="0"/>
              </a:rPr>
              <a:t>D10-D12</a:t>
            </a:r>
          </a:p>
          <a:p>
            <a:pPr>
              <a:lnSpc>
                <a:spcPct val="107000"/>
              </a:lnSpc>
              <a:spcAft>
                <a:spcPts val="800"/>
              </a:spcAft>
            </a:pPr>
            <a:r>
              <a:rPr lang="fr-FR" b="1" dirty="0">
                <a:solidFill>
                  <a:srgbClr val="4472C4"/>
                </a:solidFill>
                <a:latin typeface="Calibri" panose="020F0502020204030204" pitchFamily="34" charset="0"/>
                <a:ea typeface="Calibri" panose="020F0502020204030204" pitchFamily="34" charset="0"/>
                <a:cs typeface="Times New Roman" panose="02020603050405020304" pitchFamily="18" charset="0"/>
              </a:rPr>
              <a:t>Cutané plantaire :</a:t>
            </a:r>
            <a:endParaRPr lang="fr-FR"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Technique : membre inférieur en demi-flexion, pied réchauffé, stimulation à l’aide d’une épingle du bord externe de la plante du pied, d’arrière en avant</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Réponse normale </a:t>
            </a:r>
            <a:r>
              <a:rPr lang="fr-FR" dirty="0" smtClean="0">
                <a:latin typeface="Calibri" panose="020F0502020204030204" pitchFamily="34" charset="0"/>
                <a:ea typeface="Calibri" panose="020F0502020204030204" pitchFamily="34" charset="0"/>
                <a:cs typeface="Times New Roman" panose="02020603050405020304" pitchFamily="18" charset="0"/>
              </a:rPr>
              <a:t>: Flexion </a:t>
            </a:r>
            <a:r>
              <a:rPr lang="fr-FR" dirty="0">
                <a:latin typeface="Calibri" panose="020F0502020204030204" pitchFamily="34" charset="0"/>
                <a:ea typeface="Calibri" panose="020F0502020204030204" pitchFamily="34" charset="0"/>
                <a:cs typeface="Times New Roman" panose="02020603050405020304" pitchFamily="18" charset="0"/>
              </a:rPr>
              <a:t>du gros </a:t>
            </a:r>
            <a:r>
              <a:rPr lang="fr-FR" dirty="0" smtClean="0">
                <a:latin typeface="Calibri" panose="020F0502020204030204" pitchFamily="34" charset="0"/>
                <a:ea typeface="Calibri" panose="020F0502020204030204" pitchFamily="34" charset="0"/>
                <a:cs typeface="Times New Roman" panose="02020603050405020304" pitchFamily="18" charset="0"/>
              </a:rPr>
              <a:t>orteil, Creusement </a:t>
            </a:r>
            <a:r>
              <a:rPr lang="fr-FR" dirty="0">
                <a:latin typeface="Calibri" panose="020F0502020204030204" pitchFamily="34" charset="0"/>
                <a:ea typeface="Calibri" panose="020F0502020204030204" pitchFamily="34" charset="0"/>
                <a:cs typeface="Times New Roman" panose="02020603050405020304" pitchFamily="18" charset="0"/>
              </a:rPr>
              <a:t>de la voûte plantaire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Anormalement : signe de Babinski : extension lente et majestueuse du gros </a:t>
            </a:r>
            <a:r>
              <a:rPr lang="fr-FR" dirty="0" smtClean="0">
                <a:latin typeface="Calibri" panose="020F0502020204030204" pitchFamily="34" charset="0"/>
                <a:ea typeface="Calibri" panose="020F0502020204030204" pitchFamily="34" charset="0"/>
                <a:cs typeface="Times New Roman" panose="02020603050405020304" pitchFamily="18" charset="0"/>
              </a:rPr>
              <a:t>orteil</a:t>
            </a:r>
          </a:p>
          <a:p>
            <a:pPr>
              <a:lnSpc>
                <a:spcPct val="107000"/>
              </a:lnSpc>
              <a:spcAft>
                <a:spcPts val="800"/>
              </a:spcAft>
            </a:pPr>
            <a:r>
              <a:rPr lang="fr-FR" b="1" dirty="0" smtClean="0">
                <a:solidFill>
                  <a:schemeClr val="accent5"/>
                </a:solidFill>
                <a:latin typeface="Calibri" panose="020F0502020204030204" pitchFamily="34" charset="0"/>
                <a:ea typeface="Calibri" panose="020F0502020204030204" pitchFamily="34" charset="0"/>
                <a:cs typeface="Times New Roman" panose="02020603050405020304" pitchFamily="18" charset="0"/>
              </a:rPr>
              <a:t>Les reflexes de défenses et d’automatisme médullaire:</a:t>
            </a:r>
            <a:endParaRPr lang="fr-FR" b="1"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48920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427746"/>
            <a:ext cx="10515600" cy="5333661"/>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b="1" dirty="0" smtClean="0">
                <a:solidFill>
                  <a:srgbClr val="4472C4"/>
                </a:solidFill>
                <a:latin typeface="Calibri" panose="020F0502020204030204" pitchFamily="34" charset="0"/>
                <a:ea typeface="Calibri" panose="020F0502020204030204" pitchFamily="34" charset="0"/>
                <a:cs typeface="Times New Roman" panose="02020603050405020304" pitchFamily="18" charset="0"/>
              </a:rPr>
              <a:t>Cutané </a:t>
            </a:r>
            <a:r>
              <a:rPr lang="fr-FR" b="1" dirty="0">
                <a:solidFill>
                  <a:srgbClr val="4472C4"/>
                </a:solidFill>
                <a:latin typeface="Calibri" panose="020F0502020204030204" pitchFamily="34" charset="0"/>
                <a:ea typeface="Calibri" panose="020F0502020204030204" pitchFamily="34" charset="0"/>
                <a:cs typeface="Times New Roman" panose="02020603050405020304" pitchFamily="18" charset="0"/>
              </a:rPr>
              <a:t>plantaire </a:t>
            </a:r>
            <a:r>
              <a:rPr lang="fr-FR" b="1" dirty="0" smtClean="0">
                <a:solidFill>
                  <a:srgbClr val="4472C4"/>
                </a:solidFill>
                <a:latin typeface="Calibri" panose="020F0502020204030204" pitchFamily="34" charset="0"/>
                <a:ea typeface="Calibri" panose="020F0502020204030204" pitchFamily="34" charset="0"/>
                <a:cs typeface="Times New Roman" panose="02020603050405020304" pitchFamily="18" charset="0"/>
              </a:rPr>
              <a:t>: </a:t>
            </a:r>
            <a:r>
              <a:rPr lang="fr-FR" dirty="0">
                <a:latin typeface="Calibri" panose="020F0502020204030204" pitchFamily="34" charset="0"/>
                <a:ea typeface="Calibri" panose="020F0502020204030204" pitchFamily="34" charset="0"/>
                <a:cs typeface="Times New Roman" panose="02020603050405020304" pitchFamily="18" charset="0"/>
              </a:rPr>
              <a:t>Figure : Localisation et direction du stimulus permettant d’évoquer le reflexe cutané plantaire</a:t>
            </a:r>
          </a:p>
          <a:p>
            <a:pPr>
              <a:lnSpc>
                <a:spcPct val="107000"/>
              </a:lnSpc>
              <a:spcAft>
                <a:spcPts val="800"/>
              </a:spcAft>
            </a:pPr>
            <a:endParaRPr lang="fr-FR"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ésultat de recherche d'images pour &quot;reflexes cutané&quot;"/>
          <p:cNvPicPr/>
          <p:nvPr/>
        </p:nvPicPr>
        <p:blipFill>
          <a:blip r:embed="rId3">
            <a:extLst>
              <a:ext uri="{28A0092B-C50C-407E-A947-70E740481C1C}">
                <a14:useLocalDpi xmlns:a14="http://schemas.microsoft.com/office/drawing/2010/main" val="0"/>
              </a:ext>
            </a:extLst>
          </a:blip>
          <a:srcRect/>
          <a:stretch>
            <a:fillRect/>
          </a:stretch>
        </p:blipFill>
        <p:spPr bwMode="auto">
          <a:xfrm>
            <a:off x="3818021" y="3262196"/>
            <a:ext cx="4308548" cy="3250899"/>
          </a:xfrm>
          <a:prstGeom prst="rect">
            <a:avLst/>
          </a:prstGeom>
          <a:noFill/>
          <a:ln>
            <a:noFill/>
          </a:ln>
        </p:spPr>
      </p:pic>
    </p:spTree>
    <p:extLst>
      <p:ext uri="{BB962C8B-B14F-4D97-AF65-F5344CB8AC3E}">
        <p14:creationId xmlns:p14="http://schemas.microsoft.com/office/powerpoint/2010/main" val="2112356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106904"/>
            <a:ext cx="10515600" cy="5654503"/>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ésultat de recherche d'images pour &quot;nerf craniens&quot;"/>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96716"/>
            <a:ext cx="11353799" cy="4964692"/>
          </a:xfrm>
          <a:prstGeom prst="rect">
            <a:avLst/>
          </a:prstGeom>
          <a:noFill/>
          <a:ln>
            <a:noFill/>
          </a:ln>
        </p:spPr>
      </p:pic>
    </p:spTree>
    <p:extLst>
      <p:ext uri="{BB962C8B-B14F-4D97-AF65-F5344CB8AC3E}">
        <p14:creationId xmlns:p14="http://schemas.microsoft.com/office/powerpoint/2010/main" val="22682343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026694"/>
            <a:ext cx="10515600" cy="5734713"/>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descr="Résultat de recherche d'images pour &quot;nerf craniens&quot;"/>
          <p:cNvPicPr/>
          <p:nvPr/>
        </p:nvPicPr>
        <p:blipFill>
          <a:blip r:embed="rId3">
            <a:extLst>
              <a:ext uri="{28A0092B-C50C-407E-A947-70E740481C1C}">
                <a14:useLocalDpi xmlns:a14="http://schemas.microsoft.com/office/drawing/2010/main" val="0"/>
              </a:ext>
            </a:extLst>
          </a:blip>
          <a:srcRect/>
          <a:stretch>
            <a:fillRect/>
          </a:stretch>
        </p:blipFill>
        <p:spPr bwMode="auto">
          <a:xfrm>
            <a:off x="1326525" y="1524001"/>
            <a:ext cx="8693238" cy="5334000"/>
          </a:xfrm>
          <a:prstGeom prst="rect">
            <a:avLst/>
          </a:prstGeom>
          <a:noFill/>
          <a:ln>
            <a:noFill/>
          </a:ln>
        </p:spPr>
      </p:pic>
    </p:spTree>
    <p:extLst>
      <p:ext uri="{BB962C8B-B14F-4D97-AF65-F5344CB8AC3E}">
        <p14:creationId xmlns:p14="http://schemas.microsoft.com/office/powerpoint/2010/main" val="30672903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6326" y="192505"/>
            <a:ext cx="10515600" cy="983028"/>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2117558"/>
            <a:ext cx="10515600" cy="4643849"/>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 Nerf olfactif</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Examen : faire respirer des odeurs de tabac, citron, café…</a:t>
            </a:r>
          </a:p>
          <a:p>
            <a:pPr marL="0" indent="0">
              <a:lnSpc>
                <a:spcPct val="107000"/>
              </a:lnSpc>
              <a:spcAft>
                <a:spcPts val="800"/>
              </a:spcAft>
              <a:buNone/>
            </a:pPr>
            <a:r>
              <a:rPr lang="fr-FR" dirty="0">
                <a:latin typeface="Calibri" panose="020F0502020204030204" pitchFamily="34" charset="0"/>
                <a:ea typeface="Calibri" panose="020F0502020204030204" pitchFamily="34" charset="0"/>
                <a:cs typeface="Times New Roman" panose="02020603050405020304" pitchFamily="18" charset="0"/>
              </a:rPr>
              <a:t>Anomalies : </a:t>
            </a:r>
            <a:r>
              <a:rPr lang="fr-FR" dirty="0" err="1">
                <a:latin typeface="Calibri" panose="020F0502020204030204" pitchFamily="34" charset="0"/>
                <a:ea typeface="Calibri" panose="020F0502020204030204" pitchFamily="34" charset="0"/>
                <a:cs typeface="Times New Roman" panose="02020603050405020304" pitchFamily="18" charset="0"/>
              </a:rPr>
              <a:t>hyposmie</a:t>
            </a:r>
            <a:r>
              <a:rPr lang="fr-FR" dirty="0">
                <a:latin typeface="Calibri" panose="020F0502020204030204" pitchFamily="34" charset="0"/>
                <a:ea typeface="Calibri" panose="020F0502020204030204" pitchFamily="34" charset="0"/>
                <a:cs typeface="Times New Roman" panose="02020603050405020304" pitchFamily="18" charset="0"/>
              </a:rPr>
              <a:t>, anosmie</a:t>
            </a:r>
          </a:p>
          <a:p>
            <a:pPr>
              <a:lnSpc>
                <a:spcPct val="107000"/>
              </a:lnSpc>
              <a:spcAft>
                <a:spcPts val="800"/>
              </a:spcAft>
            </a:pPr>
            <a:endPar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05313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56674"/>
            <a:ext cx="10515600" cy="918859"/>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507958"/>
            <a:ext cx="10515600" cy="5253450"/>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II Nerf optique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champ visuel au doigt : le malade regarde le nez de l’examinateur placé en face de lui ; l’examinateur déplace ses 2 index devant les yeux du malade qui doit nommer le doigt qui bouge</a:t>
            </a:r>
          </a:p>
          <a:p>
            <a:r>
              <a:rPr lang="fr-FR" dirty="0">
                <a:latin typeface="Calibri" panose="020F0502020204030204" pitchFamily="34" charset="0"/>
                <a:ea typeface="Calibri" panose="020F0502020204030204" pitchFamily="34" charset="0"/>
                <a:cs typeface="Times New Roman" panose="02020603050405020304" pitchFamily="18" charset="0"/>
              </a:rPr>
              <a:t>Anomalies : </a:t>
            </a:r>
            <a:r>
              <a:rPr lang="fr-FR" dirty="0" smtClean="0">
                <a:latin typeface="Calibri" panose="020F0502020204030204" pitchFamily="34" charset="0"/>
                <a:ea typeface="Calibri" panose="020F0502020204030204" pitchFamily="34" charset="0"/>
                <a:cs typeface="Times New Roman" panose="02020603050405020304" pitchFamily="18" charset="0"/>
              </a:rPr>
              <a:t>figure</a:t>
            </a: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67466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rmAutofit fontScale="90000"/>
          </a:bodyPr>
          <a:lstStyle/>
          <a:p>
            <a:pPr lvl="0" algn="ctr">
              <a:lnSpc>
                <a:spcPct val="107000"/>
              </a:lnSpc>
              <a:spcBef>
                <a:spcPts val="1000"/>
              </a:spcBef>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Examen physique</a:t>
            </a:r>
            <a:r>
              <a:rPr lang="fr-FR"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dirty="0"/>
          </a:p>
        </p:txBody>
      </p:sp>
      <p:sp>
        <p:nvSpPr>
          <p:cNvPr id="3" name="Espace réservé du contenu 2"/>
          <p:cNvSpPr>
            <a:spLocks noGrp="1"/>
          </p:cNvSpPr>
          <p:nvPr>
            <p:ph idx="1"/>
          </p:nvPr>
        </p:nvSpPr>
        <p:spPr>
          <a:xfrm>
            <a:off x="0" y="1010652"/>
            <a:ext cx="12192000" cy="5847348"/>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II Nerf </a:t>
            </a:r>
            <a:r>
              <a:rPr lang="fr-FR" b="1" dirty="0" smtClean="0">
                <a:latin typeface="Calibri" panose="020F0502020204030204" pitchFamily="34" charset="0"/>
                <a:ea typeface="Calibri" panose="020F0502020204030204" pitchFamily="34" charset="0"/>
                <a:cs typeface="Times New Roman" panose="02020603050405020304" pitchFamily="18" charset="0"/>
              </a:rPr>
              <a:t>optique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ésultat de recherche d'images pour &quot;champ visuelle&quot;"/>
          <p:cNvPicPr/>
          <p:nvPr/>
        </p:nvPicPr>
        <p:blipFill>
          <a:blip r:embed="rId3">
            <a:extLst>
              <a:ext uri="{28A0092B-C50C-407E-A947-70E740481C1C}">
                <a14:useLocalDpi xmlns:a14="http://schemas.microsoft.com/office/drawing/2010/main" val="0"/>
              </a:ext>
            </a:extLst>
          </a:blip>
          <a:srcRect/>
          <a:stretch>
            <a:fillRect/>
          </a:stretch>
        </p:blipFill>
        <p:spPr bwMode="auto">
          <a:xfrm>
            <a:off x="7066860" y="734096"/>
            <a:ext cx="5125139" cy="6123904"/>
          </a:xfrm>
          <a:prstGeom prst="rect">
            <a:avLst/>
          </a:prstGeom>
          <a:noFill/>
          <a:ln>
            <a:noFill/>
          </a:ln>
        </p:spPr>
      </p:pic>
    </p:spTree>
    <p:extLst>
      <p:ext uri="{BB962C8B-B14F-4D97-AF65-F5344CB8AC3E}">
        <p14:creationId xmlns:p14="http://schemas.microsoft.com/office/powerpoint/2010/main" val="14467456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042736"/>
            <a:ext cx="10515600" cy="5718671"/>
          </a:xfrm>
        </p:spPr>
        <p:txBody>
          <a:bodyPr>
            <a:normAutofit fontScale="55000" lnSpcReduction="2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III Nerf moteur oculaire commun</a:t>
            </a:r>
            <a:r>
              <a:rPr lang="fr-FR" dirty="0">
                <a:latin typeface="Calibri" panose="020F0502020204030204" pitchFamily="34" charset="0"/>
                <a:ea typeface="Calibri" panose="020F0502020204030204" pitchFamily="34" charset="0"/>
                <a:cs typeface="Times New Roman" panose="02020603050405020304" pitchFamily="18" charset="0"/>
              </a:rPr>
              <a:t> (droit interne, droit supérieur, droit inférieur, petit oblique)</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IV Nerf pathétique (grand oblique)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VI Nerf moteur oculaire externe (droit externe)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motricité oculaire extrinsèque / motricité oculaire intrinsèque</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Examen des pupilles</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Réflexe </a:t>
            </a:r>
            <a:r>
              <a:rPr lang="fr-FR" dirty="0" err="1">
                <a:latin typeface="Calibri" panose="020F0502020204030204" pitchFamily="34" charset="0"/>
                <a:ea typeface="Calibri" panose="020F0502020204030204" pitchFamily="34" charset="0"/>
                <a:cs typeface="Times New Roman" panose="02020603050405020304" pitchFamily="18" charset="0"/>
              </a:rPr>
              <a:t>photomoteur</a:t>
            </a:r>
            <a:r>
              <a:rPr lang="fr-FR" dirty="0">
                <a:latin typeface="Calibri" panose="020F0502020204030204" pitchFamily="34" charset="0"/>
                <a:ea typeface="Calibri" panose="020F0502020204030204" pitchFamily="34" charset="0"/>
                <a:cs typeface="Times New Roman" panose="02020603050405020304" pitchFamily="18" charset="0"/>
              </a:rPr>
              <a:t> (myosis)</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Réflexe d’accommodation (myosis)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paralysie du III : ptosis</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strabisme externe, diplopie, mydriase </a:t>
            </a:r>
            <a:r>
              <a:rPr lang="fr-FR" dirty="0" err="1">
                <a:latin typeface="Calibri" panose="020F0502020204030204" pitchFamily="34" charset="0"/>
                <a:ea typeface="Calibri" panose="020F0502020204030204" pitchFamily="34" charset="0"/>
                <a:cs typeface="Times New Roman" panose="02020603050405020304" pitchFamily="18" charset="0"/>
              </a:rPr>
              <a:t>aréactive</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paralysie du IV : diplopie dans </a:t>
            </a:r>
            <a:r>
              <a:rPr lang="fr-FR" dirty="0" smtClean="0">
                <a:latin typeface="Calibri" panose="020F0502020204030204" pitchFamily="34" charset="0"/>
                <a:ea typeface="Calibri" panose="020F0502020204030204" pitchFamily="34" charset="0"/>
                <a:cs typeface="Times New Roman" panose="02020603050405020304" pitchFamily="18" charset="0"/>
              </a:rPr>
              <a:t>le </a:t>
            </a:r>
            <a:r>
              <a:rPr lang="fr-FR" dirty="0">
                <a:latin typeface="Calibri" panose="020F0502020204030204" pitchFamily="34" charset="0"/>
                <a:ea typeface="Calibri" panose="020F0502020204030204" pitchFamily="34" charset="0"/>
                <a:cs typeface="Times New Roman" panose="02020603050405020304" pitchFamily="18" charset="0"/>
              </a:rPr>
              <a:t>regard en bas</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paralysie du VI : strabisme interne</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signe d’Argyll-Robertson : réflexe </a:t>
            </a:r>
            <a:r>
              <a:rPr lang="fr-FR" dirty="0" err="1">
                <a:latin typeface="Calibri" panose="020F0502020204030204" pitchFamily="34" charset="0"/>
                <a:ea typeface="Calibri" panose="020F0502020204030204" pitchFamily="34" charset="0"/>
                <a:cs typeface="Times New Roman" panose="02020603050405020304" pitchFamily="18" charset="0"/>
              </a:rPr>
              <a:t>photomoteur</a:t>
            </a:r>
            <a:r>
              <a:rPr lang="fr-FR" dirty="0">
                <a:latin typeface="Calibri" panose="020F0502020204030204" pitchFamily="34" charset="0"/>
                <a:ea typeface="Calibri" panose="020F0502020204030204" pitchFamily="34" charset="0"/>
                <a:cs typeface="Times New Roman" panose="02020603050405020304" pitchFamily="18" charset="0"/>
              </a:rPr>
              <a:t> aboli, réflexe d’accommodation conservé</a:t>
            </a: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239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914400"/>
            <a:ext cx="10515600" cy="5847008"/>
          </a:xfrm>
        </p:spPr>
        <p:txBody>
          <a:bodyPr>
            <a:normAutofit fontScale="85000" lnSpcReduction="1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V Nerf trijumeau</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masséters : palpation du masséter contracté lors de la fermeture de la mâchoire</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sensibilité de la face</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réflexe cornéen : effleurer la cornée avec une mèche de Cotton – fermeture de la paupière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paralysie du V :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anesthésie d’une hémiface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abolition du reflexe cornéen</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amyotrophie du masséter</a:t>
            </a: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0035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ctr">
              <a:lnSpc>
                <a:spcPct val="107000"/>
              </a:lnSpc>
              <a:spcAft>
                <a:spcPts val="800"/>
              </a:spcAft>
            </a:pP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Motif d’hospitalisation </a:t>
            </a:r>
            <a:b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solidFill>
                <a:srgbClr val="FF0000"/>
              </a:solidFill>
            </a:endParaRPr>
          </a:p>
        </p:txBody>
      </p:sp>
      <p:sp>
        <p:nvSpPr>
          <p:cNvPr id="3" name="Espace réservé du contenu 2"/>
          <p:cNvSpPr>
            <a:spLocks noGrp="1"/>
          </p:cNvSpPr>
          <p:nvPr>
            <p:ph idx="1"/>
          </p:nvPr>
        </p:nvSpPr>
        <p:spPr>
          <a:xfrm>
            <a:off x="838200" y="1379621"/>
            <a:ext cx="10515600" cy="4797342"/>
          </a:xfrm>
        </p:spPr>
        <p:txBody>
          <a:bodyPr>
            <a:normAutofit/>
          </a:bodyPr>
          <a:lstStyle/>
          <a:p>
            <a:pPr marL="0" indent="0" algn="ctr">
              <a:buNone/>
            </a:pPr>
            <a:endParaRPr lang="fr-FR" sz="60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endParaRPr lang="fr-FR" sz="6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r>
              <a:rPr lang="fr-FR" sz="60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un </a:t>
            </a:r>
            <a:r>
              <a:rPr lang="fr-FR" sz="6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ou plusieurs symptômes</a:t>
            </a:r>
            <a:br>
              <a:rPr lang="fr-FR" sz="6000"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dirty="0"/>
          </a:p>
        </p:txBody>
      </p:sp>
    </p:spTree>
    <p:extLst>
      <p:ext uri="{BB962C8B-B14F-4D97-AF65-F5344CB8AC3E}">
        <p14:creationId xmlns:p14="http://schemas.microsoft.com/office/powerpoint/2010/main" val="42851861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0421"/>
            <a:ext cx="10515600" cy="1015112"/>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331495"/>
            <a:ext cx="10515600" cy="5429912"/>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V Nerf trijumeau</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descr="Résultat de recherche d'images pour &quot;nerf craniens&quot;"/>
          <p:cNvPicPr/>
          <p:nvPr/>
        </p:nvPicPr>
        <p:blipFill>
          <a:blip r:embed="rId3">
            <a:extLst>
              <a:ext uri="{28A0092B-C50C-407E-A947-70E740481C1C}">
                <a14:useLocalDpi xmlns:a14="http://schemas.microsoft.com/office/drawing/2010/main" val="0"/>
              </a:ext>
            </a:extLst>
          </a:blip>
          <a:srcRect/>
          <a:stretch>
            <a:fillRect/>
          </a:stretch>
        </p:blipFill>
        <p:spPr bwMode="auto">
          <a:xfrm>
            <a:off x="2575776" y="2642616"/>
            <a:ext cx="6593982" cy="4015762"/>
          </a:xfrm>
          <a:prstGeom prst="rect">
            <a:avLst/>
          </a:prstGeom>
          <a:noFill/>
          <a:ln>
            <a:noFill/>
          </a:ln>
        </p:spPr>
      </p:pic>
    </p:spTree>
    <p:extLst>
      <p:ext uri="{BB962C8B-B14F-4D97-AF65-F5344CB8AC3E}">
        <p14:creationId xmlns:p14="http://schemas.microsoft.com/office/powerpoint/2010/main" val="1986112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058778"/>
            <a:ext cx="10515600" cy="5702629"/>
          </a:xfrm>
        </p:spPr>
        <p:txBody>
          <a:bodyPr>
            <a:normAutofit fontScale="92500" lnSpcReduction="2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VII Nerf facial </a:t>
            </a: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demander au malade de faire la grimace, tirer la langue, fermer les yeux, </a:t>
            </a:r>
            <a:r>
              <a:rPr lang="fr-FR" dirty="0" smtClean="0">
                <a:latin typeface="Calibri" panose="020F0502020204030204" pitchFamily="34" charset="0"/>
                <a:ea typeface="Calibri" panose="020F0502020204030204" pitchFamily="34" charset="0"/>
                <a:cs typeface="Times New Roman" panose="02020603050405020304" pitchFamily="18" charset="0"/>
              </a:rPr>
              <a:t>souffler</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a:t>
            </a: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paralysie faciale centrale : facial inférieur</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paralysie faciale périphérique : facial supérieur + facial </a:t>
            </a:r>
            <a:r>
              <a:rPr lang="fr-FR" dirty="0" smtClean="0">
                <a:latin typeface="Calibri" panose="020F0502020204030204" pitchFamily="34" charset="0"/>
                <a:ea typeface="Calibri" panose="020F0502020204030204" pitchFamily="34" charset="0"/>
                <a:cs typeface="Times New Roman" panose="02020603050405020304" pitchFamily="18" charset="0"/>
              </a:rPr>
              <a:t>inférieur</a:t>
            </a:r>
          </a:p>
          <a:p>
            <a:pPr marL="0" lvl="0" indent="0">
              <a:lnSpc>
                <a:spcPct val="107000"/>
              </a:lnSpc>
              <a:spcAft>
                <a:spcPts val="800"/>
              </a:spcAft>
              <a:buNone/>
            </a:pPr>
            <a:endParaRPr lang="fr-FR"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descr="Résultats de recherche d'images pour « netter 2012 nerf facial » Nerfs Crâniens, Anatomie Corps Humain, Art Dentaire, Medecine Esthetique, Lymphatique, Neurosciences, Cerveau, Anatomie Nerf Facial, Anatomie Du Cerveau"/>
          <p:cNvPicPr/>
          <p:nvPr/>
        </p:nvPicPr>
        <p:blipFill>
          <a:blip r:embed="rId3">
            <a:extLst>
              <a:ext uri="{28A0092B-C50C-407E-A947-70E740481C1C}">
                <a14:useLocalDpi xmlns:a14="http://schemas.microsoft.com/office/drawing/2010/main" val="0"/>
              </a:ext>
            </a:extLst>
          </a:blip>
          <a:srcRect/>
          <a:stretch>
            <a:fillRect/>
          </a:stretch>
        </p:blipFill>
        <p:spPr bwMode="auto">
          <a:xfrm>
            <a:off x="7686441" y="864322"/>
            <a:ext cx="3522980" cy="2777236"/>
          </a:xfrm>
          <a:prstGeom prst="rect">
            <a:avLst/>
          </a:prstGeom>
          <a:noFill/>
          <a:ln>
            <a:noFill/>
          </a:ln>
        </p:spPr>
      </p:pic>
    </p:spTree>
    <p:extLst>
      <p:ext uri="{BB962C8B-B14F-4D97-AF65-F5344CB8AC3E}">
        <p14:creationId xmlns:p14="http://schemas.microsoft.com/office/powerpoint/2010/main" val="38601520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1203158"/>
            <a:ext cx="10515600" cy="5558250"/>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VIII Nerf vestibulaire et cochléaire</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Audition : voix chuchotée, tic - tac d’une montre</a:t>
            </a: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Recherche d’un nystagmus </a:t>
            </a:r>
          </a:p>
          <a:p>
            <a:pPr marL="0" indent="0">
              <a:lnSpc>
                <a:spcPct val="107000"/>
              </a:lnSpc>
              <a:spcAft>
                <a:spcPts val="800"/>
              </a:spcAft>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38666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rmAutofit fontScale="90000"/>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7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7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dirty="0"/>
          </a:p>
        </p:txBody>
      </p:sp>
      <p:sp>
        <p:nvSpPr>
          <p:cNvPr id="3" name="Espace réservé du contenu 2"/>
          <p:cNvSpPr>
            <a:spLocks noGrp="1"/>
          </p:cNvSpPr>
          <p:nvPr>
            <p:ph idx="1"/>
          </p:nvPr>
        </p:nvSpPr>
        <p:spPr>
          <a:xfrm>
            <a:off x="838200" y="1171074"/>
            <a:ext cx="10515600" cy="5686926"/>
          </a:xfrm>
        </p:spPr>
        <p:txBody>
          <a:bodyPr>
            <a:normAutofit fontScale="55000" lnSpcReduction="20000"/>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neurologique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 </a:t>
            </a:r>
            <a:r>
              <a:rPr lang="fr-FR" b="1" dirty="0" smtClean="0">
                <a:latin typeface="Calibri" panose="020F0502020204030204" pitchFamily="34" charset="0"/>
                <a:ea typeface="Calibri" panose="020F0502020204030204" pitchFamily="34" charset="0"/>
                <a:cs typeface="Times New Roman" panose="02020603050405020304" pitchFamily="18" charset="0"/>
              </a:rPr>
              <a:t>Nerfs crâniens</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IX Nerf glossopharyngien</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sensibilité de la langue, déglutition, contraction du pharynx au </a:t>
            </a:r>
            <a:r>
              <a:rPr lang="fr-FR" dirty="0" err="1">
                <a:latin typeface="Calibri" panose="020F0502020204030204" pitchFamily="34" charset="0"/>
                <a:ea typeface="Calibri" panose="020F0502020204030204" pitchFamily="34" charset="0"/>
                <a:cs typeface="Times New Roman" panose="02020603050405020304" pitchFamily="18" charset="0"/>
              </a:rPr>
              <a:t>song</a:t>
            </a:r>
            <a:r>
              <a:rPr lang="fr-FR" dirty="0">
                <a:latin typeface="Calibri" panose="020F0502020204030204" pitchFamily="34" charset="0"/>
                <a:ea typeface="Calibri" panose="020F0502020204030204" pitchFamily="34" charset="0"/>
                <a:cs typeface="Times New Roman" panose="02020603050405020304" pitchFamily="18" charset="0"/>
              </a:rPr>
              <a:t> « A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a:t>
            </a:r>
            <a:r>
              <a:rPr lang="fr-FR" dirty="0" err="1">
                <a:latin typeface="Calibri" panose="020F0502020204030204" pitchFamily="34" charset="0"/>
                <a:ea typeface="Calibri" panose="020F0502020204030204" pitchFamily="34" charset="0"/>
                <a:cs typeface="Times New Roman" panose="02020603050405020304" pitchFamily="18" charset="0"/>
              </a:rPr>
              <a:t>Ageusie</a:t>
            </a:r>
            <a:r>
              <a:rPr lang="fr-FR" dirty="0">
                <a:latin typeface="Calibri" panose="020F0502020204030204" pitchFamily="34" charset="0"/>
                <a:ea typeface="Calibri" panose="020F0502020204030204" pitchFamily="34" charset="0"/>
                <a:cs typeface="Times New Roman" panose="02020603050405020304" pitchFamily="18" charset="0"/>
              </a:rPr>
              <a:t> du tiers postérieur de la langue, gêne à la déglutition, signe du rideau lors de la contraction du pharynx</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X Nerf pneumogastrique</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réflexe du voile du palais, déglutition, voix</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paralysie d’un </a:t>
            </a:r>
            <a:r>
              <a:rPr lang="fr-FR" dirty="0" err="1">
                <a:latin typeface="Calibri" panose="020F0502020204030204" pitchFamily="34" charset="0"/>
                <a:ea typeface="Calibri" panose="020F0502020204030204" pitchFamily="34" charset="0"/>
                <a:cs typeface="Times New Roman" panose="02020603050405020304" pitchFamily="18" charset="0"/>
              </a:rPr>
              <a:t>hémivoile</a:t>
            </a:r>
            <a:r>
              <a:rPr lang="fr-FR" dirty="0">
                <a:latin typeface="Calibri" panose="020F0502020204030204" pitchFamily="34" charset="0"/>
                <a:ea typeface="Calibri" panose="020F0502020204030204" pitchFamily="34" charset="0"/>
                <a:cs typeface="Times New Roman" panose="02020603050405020304" pitchFamily="18" charset="0"/>
              </a:rPr>
              <a:t>, voix bitonale, gêne à la déglutition </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XI Nerf spinal</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 rotation forcée du cou (</a:t>
            </a:r>
            <a:r>
              <a:rPr lang="fr-FR" dirty="0" err="1">
                <a:latin typeface="Calibri" panose="020F0502020204030204" pitchFamily="34" charset="0"/>
                <a:ea typeface="Calibri" panose="020F0502020204030204" pitchFamily="34" charset="0"/>
                <a:cs typeface="Times New Roman" panose="02020603050405020304" pitchFamily="18" charset="0"/>
              </a:rPr>
              <a:t>sterno-cléido-mastoidien</a:t>
            </a:r>
            <a:r>
              <a:rPr lang="fr-FR" dirty="0">
                <a:latin typeface="Calibri" panose="020F0502020204030204" pitchFamily="34" charset="0"/>
                <a:ea typeface="Calibri" panose="020F0502020204030204" pitchFamily="34" charset="0"/>
                <a:cs typeface="Times New Roman" panose="02020603050405020304" pitchFamily="18" charset="0"/>
              </a:rPr>
              <a:t>), haussement des épaules (trapèze)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anomalies du </a:t>
            </a:r>
            <a:r>
              <a:rPr lang="fr-FR" dirty="0" err="1">
                <a:latin typeface="Calibri" panose="020F0502020204030204" pitchFamily="34" charset="0"/>
                <a:ea typeface="Calibri" panose="020F0502020204030204" pitchFamily="34" charset="0"/>
                <a:cs typeface="Times New Roman" panose="02020603050405020304" pitchFamily="18" charset="0"/>
              </a:rPr>
              <a:t>sterno-cléido-mastoidien</a:t>
            </a:r>
            <a:r>
              <a:rPr lang="fr-FR" dirty="0">
                <a:latin typeface="Calibri" panose="020F0502020204030204" pitchFamily="34" charset="0"/>
                <a:ea typeface="Calibri" panose="020F0502020204030204" pitchFamily="34" charset="0"/>
                <a:cs typeface="Times New Roman" panose="02020603050405020304" pitchFamily="18" charset="0"/>
              </a:rPr>
              <a:t> et du trapèze</a:t>
            </a:r>
          </a:p>
          <a:p>
            <a:pPr>
              <a:lnSpc>
                <a:spcPct val="107000"/>
              </a:lnSpc>
              <a:spcAft>
                <a:spcPts val="800"/>
              </a:spcAft>
            </a:pPr>
            <a:r>
              <a:rPr lang="fr-FR" b="1" dirty="0">
                <a:latin typeface="Calibri" panose="020F0502020204030204" pitchFamily="34" charset="0"/>
                <a:ea typeface="Calibri" panose="020F0502020204030204" pitchFamily="34" charset="0"/>
                <a:cs typeface="Times New Roman" panose="02020603050405020304" pitchFamily="18" charset="0"/>
              </a:rPr>
              <a:t>XII Nerf grand hypoglosse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Examen de la langue</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Anomalies : atrophie, paralysie</a:t>
            </a: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23333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rmAutofit fontScale="90000"/>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7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7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dirty="0"/>
          </a:p>
        </p:txBody>
      </p:sp>
      <p:sp>
        <p:nvSpPr>
          <p:cNvPr id="3" name="Espace réservé du contenu 2"/>
          <p:cNvSpPr>
            <a:spLocks noGrp="1"/>
          </p:cNvSpPr>
          <p:nvPr>
            <p:ph idx="1"/>
          </p:nvPr>
        </p:nvSpPr>
        <p:spPr>
          <a:xfrm>
            <a:off x="0" y="1171074"/>
            <a:ext cx="12192000" cy="5686926"/>
          </a:xfrm>
        </p:spPr>
        <p:txBody>
          <a:bodyPr>
            <a:normAutofit/>
          </a:bodyPr>
          <a:lstStyle/>
          <a:p>
            <a:pPr>
              <a:lnSpc>
                <a:spcPct val="107000"/>
              </a:lnSpc>
              <a:spcAft>
                <a:spcPts val="800"/>
              </a:spcAft>
            </a:pPr>
            <a:r>
              <a:rPr lang="fr-FR" b="1" dirty="0">
                <a:solidFill>
                  <a:srgbClr val="70AD47"/>
                </a:solidFill>
                <a:latin typeface="Calibri" panose="020F0502020204030204" pitchFamily="34" charset="0"/>
                <a:ea typeface="Calibri" panose="020F0502020204030204" pitchFamily="34" charset="0"/>
                <a:cs typeface="Times New Roman" panose="02020603050405020304" pitchFamily="18" charset="0"/>
              </a:rPr>
              <a:t>Examen </a:t>
            </a:r>
            <a:r>
              <a:rPr lang="fr-FR" b="1" dirty="0" smtClean="0">
                <a:solidFill>
                  <a:srgbClr val="70AD47"/>
                </a:solidFill>
                <a:latin typeface="Calibri" panose="020F0502020204030204" pitchFamily="34" charset="0"/>
                <a:ea typeface="Calibri" panose="020F0502020204030204" pitchFamily="34" charset="0"/>
                <a:cs typeface="Times New Roman" panose="02020603050405020304" pitchFamily="18" charset="0"/>
              </a:rPr>
              <a:t>neurologique: reflexes du tronc</a:t>
            </a:r>
          </a:p>
          <a:p>
            <a:pPr>
              <a:lnSpc>
                <a:spcPct val="107000"/>
              </a:lnSpc>
              <a:spcAft>
                <a:spcPts val="800"/>
              </a:spcAft>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8589"/>
            <a:ext cx="12192000" cy="5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7246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idx="1"/>
          </p:nvPr>
        </p:nvSpPr>
        <p:spPr>
          <a:xfrm>
            <a:off x="2114550" y="1412875"/>
            <a:ext cx="8229600" cy="5257800"/>
          </a:xfrm>
        </p:spPr>
        <p:txBody>
          <a:bodyPr>
            <a:normAutofit fontScale="92500" lnSpcReduction="10000"/>
          </a:bodyPr>
          <a:lstStyle/>
          <a:p>
            <a:pPr>
              <a:buFont typeface="Arial" charset="0"/>
              <a:buChar char="•"/>
              <a:defRPr/>
            </a:pPr>
            <a:r>
              <a:rPr lang="fr-FR" dirty="0" smtClean="0"/>
              <a:t>MMSE (Mini Mental State </a:t>
            </a:r>
            <a:r>
              <a:rPr lang="fr-FR" dirty="0" err="1" smtClean="0"/>
              <a:t>examination</a:t>
            </a:r>
            <a:r>
              <a:rPr lang="fr-FR" dirty="0" smtClean="0"/>
              <a:t>)</a:t>
            </a:r>
          </a:p>
          <a:p>
            <a:pPr>
              <a:lnSpc>
                <a:spcPct val="90000"/>
              </a:lnSpc>
              <a:buFont typeface="Arial" charset="0"/>
              <a:buChar char="•"/>
              <a:defRPr/>
            </a:pPr>
            <a:endParaRPr lang="en-US" sz="2800" dirty="0"/>
          </a:p>
          <a:p>
            <a:pPr>
              <a:lnSpc>
                <a:spcPct val="90000"/>
              </a:lnSpc>
              <a:buFont typeface="Arial" charset="0"/>
              <a:buChar char="•"/>
              <a:defRPr/>
            </a:pPr>
            <a:endParaRPr lang="en-US" sz="2800" dirty="0"/>
          </a:p>
          <a:p>
            <a:pPr>
              <a:lnSpc>
                <a:spcPct val="90000"/>
              </a:lnSpc>
              <a:buFont typeface="Arial" charset="0"/>
              <a:buNone/>
              <a:defRPr/>
            </a:pPr>
            <a:endParaRPr lang="en-US" sz="2800" dirty="0"/>
          </a:p>
          <a:p>
            <a:pPr>
              <a:lnSpc>
                <a:spcPct val="90000"/>
              </a:lnSpc>
              <a:buFont typeface="Arial" charset="0"/>
              <a:buChar char="•"/>
              <a:defRPr/>
            </a:pPr>
            <a:endParaRPr lang="en-US" sz="2800" dirty="0"/>
          </a:p>
          <a:p>
            <a:pPr>
              <a:lnSpc>
                <a:spcPct val="90000"/>
              </a:lnSpc>
              <a:buFont typeface="Arial" charset="0"/>
              <a:buChar char="•"/>
              <a:defRPr/>
            </a:pPr>
            <a:endParaRPr lang="en-US" sz="2800" dirty="0"/>
          </a:p>
          <a:p>
            <a:pPr>
              <a:lnSpc>
                <a:spcPct val="90000"/>
              </a:lnSpc>
              <a:buFont typeface="Arial" charset="0"/>
              <a:buChar char="•"/>
              <a:defRPr/>
            </a:pPr>
            <a:endParaRPr lang="en-US" sz="2800" dirty="0"/>
          </a:p>
          <a:p>
            <a:pPr>
              <a:lnSpc>
                <a:spcPct val="90000"/>
              </a:lnSpc>
              <a:buFont typeface="Arial" charset="0"/>
              <a:buChar char="•"/>
              <a:defRPr/>
            </a:pPr>
            <a:endParaRPr lang="en-US" sz="2800" dirty="0"/>
          </a:p>
          <a:p>
            <a:pPr>
              <a:lnSpc>
                <a:spcPct val="90000"/>
              </a:lnSpc>
              <a:buFont typeface="Arial" charset="0"/>
              <a:buChar char="•"/>
              <a:defRPr/>
            </a:pPr>
            <a:endParaRPr lang="en-US" sz="2800" dirty="0"/>
          </a:p>
          <a:p>
            <a:pPr>
              <a:lnSpc>
                <a:spcPct val="90000"/>
              </a:lnSpc>
              <a:buFont typeface="Arial" panose="020B0604020202020204" pitchFamily="34" charset="0"/>
              <a:buNone/>
              <a:defRPr/>
            </a:pPr>
            <a:endParaRPr lang="en-US" sz="2600" dirty="0"/>
          </a:p>
          <a:p>
            <a:pPr>
              <a:lnSpc>
                <a:spcPct val="90000"/>
              </a:lnSpc>
              <a:buFont typeface="Arial" charset="0"/>
              <a:buChar char="•"/>
              <a:defRPr/>
            </a:pPr>
            <a:r>
              <a:rPr lang="en-US" sz="2800" dirty="0"/>
              <a:t>Normal 27-30</a:t>
            </a:r>
          </a:p>
          <a:p>
            <a:pPr>
              <a:lnSpc>
                <a:spcPct val="90000"/>
              </a:lnSpc>
              <a:buFont typeface="Arial" charset="0"/>
              <a:buChar char="•"/>
              <a:defRPr/>
            </a:pPr>
            <a:r>
              <a:rPr lang="en-US" sz="2800" dirty="0" err="1"/>
              <a:t>Dépistage</a:t>
            </a:r>
            <a:r>
              <a:rPr lang="en-US" sz="2800" dirty="0"/>
              <a:t> +++</a:t>
            </a:r>
          </a:p>
          <a:p>
            <a:pPr>
              <a:lnSpc>
                <a:spcPct val="90000"/>
              </a:lnSpc>
              <a:buFont typeface="Arial" charset="0"/>
              <a:buChar char="•"/>
              <a:defRPr/>
            </a:pPr>
            <a:r>
              <a:rPr lang="fr-FR" sz="2800" dirty="0" smtClean="0"/>
              <a:t>MMSE </a:t>
            </a:r>
            <a:r>
              <a:rPr lang="fr-FR" sz="2800" dirty="0"/>
              <a:t>version arabe</a:t>
            </a:r>
            <a:endParaRPr lang="en-US" sz="2800" dirty="0"/>
          </a:p>
        </p:txBody>
      </p:sp>
      <p:sp>
        <p:nvSpPr>
          <p:cNvPr id="21507" name="Titre 1"/>
          <p:cNvSpPr>
            <a:spLocks noGrp="1"/>
          </p:cNvSpPr>
          <p:nvPr>
            <p:ph type="title"/>
          </p:nvPr>
        </p:nvSpPr>
        <p:spPr>
          <a:xfrm>
            <a:off x="1981200" y="44450"/>
            <a:ext cx="8229600" cy="1143000"/>
          </a:xfrm>
        </p:spPr>
        <p:txBody>
          <a:bodyPr/>
          <a:lstStyle/>
          <a:p>
            <a:r>
              <a:rPr lang="fr-FR" altLang="fr-FR" b="1" dirty="0" smtClean="0">
                <a:solidFill>
                  <a:srgbClr val="C00000"/>
                </a:solidFill>
              </a:rPr>
              <a:t>Fonctions cognitives</a:t>
            </a:r>
          </a:p>
        </p:txBody>
      </p:sp>
      <p:sp>
        <p:nvSpPr>
          <p:cNvPr id="6" name="Rectangle 5"/>
          <p:cNvSpPr/>
          <p:nvPr/>
        </p:nvSpPr>
        <p:spPr>
          <a:xfrm>
            <a:off x="3810000" y="2060575"/>
            <a:ext cx="4286250" cy="30876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Orientation</a:t>
            </a:r>
          </a:p>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Apprentissage</a:t>
            </a:r>
          </a:p>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Attention</a:t>
            </a:r>
          </a:p>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Calcul</a:t>
            </a:r>
          </a:p>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Mémoire à court terme</a:t>
            </a:r>
          </a:p>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Langage</a:t>
            </a:r>
          </a:p>
          <a:p>
            <a:pPr fontAlgn="base">
              <a:spcBef>
                <a:spcPct val="0"/>
              </a:spcBef>
              <a:spcAft>
                <a:spcPct val="0"/>
              </a:spcAft>
              <a:buFontTx/>
              <a:buChar char="-"/>
              <a:defRPr/>
            </a:pPr>
            <a:r>
              <a:rPr lang="fr-FR" sz="2800" dirty="0">
                <a:solidFill>
                  <a:prstClr val="white"/>
                </a:solidFill>
                <a:latin typeface="Times New Roman" pitchFamily="18" charset="0"/>
                <a:cs typeface="Times New Roman" pitchFamily="18" charset="0"/>
              </a:rPr>
              <a:t> Praxie </a:t>
            </a:r>
            <a:r>
              <a:rPr lang="fr-FR" sz="2800" dirty="0" err="1">
                <a:solidFill>
                  <a:prstClr val="white"/>
                </a:solidFill>
                <a:latin typeface="Times New Roman" pitchFamily="18" charset="0"/>
                <a:cs typeface="Times New Roman" pitchFamily="18" charset="0"/>
              </a:rPr>
              <a:t>visuo</a:t>
            </a:r>
            <a:r>
              <a:rPr lang="fr-FR" sz="2800" dirty="0">
                <a:solidFill>
                  <a:prstClr val="white"/>
                </a:solidFill>
                <a:latin typeface="Times New Roman" pitchFamily="18" charset="0"/>
                <a:cs typeface="Times New Roman" pitchFamily="18" charset="0"/>
              </a:rPr>
              <a:t>-constructive</a:t>
            </a:r>
            <a:endParaRPr lang="fr-FR" sz="2400" dirty="0">
              <a:solidFill>
                <a:prstClr val="white"/>
              </a:solidFill>
              <a:latin typeface="Times New Roman" pitchFamily="18" charset="0"/>
              <a:cs typeface="Times New Roman" pitchFamily="18" charset="0"/>
            </a:endParaRPr>
          </a:p>
        </p:txBody>
      </p:sp>
    </p:spTree>
    <p:extLst>
      <p:ext uri="{BB962C8B-B14F-4D97-AF65-F5344CB8AC3E}">
        <p14:creationId xmlns:p14="http://schemas.microsoft.com/office/powerpoint/2010/main" val="33905570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33375"/>
            <a:ext cx="4321175"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0"/>
            <a:ext cx="4716462"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8077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psychique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0" y="1271016"/>
            <a:ext cx="11353800" cy="5586984"/>
          </a:xfrm>
        </p:spPr>
        <p:txBody>
          <a:bodyPr>
            <a:normAutofit/>
          </a:bodyPr>
          <a:lstStyle/>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Test de l’horloge: </a:t>
            </a:r>
            <a:endParaRPr lang="fr-FR"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smtClean="0"/>
              <a:t>Système </a:t>
            </a:r>
            <a:r>
              <a:rPr lang="fr-FR" dirty="0"/>
              <a:t>de </a:t>
            </a:r>
            <a:r>
              <a:rPr lang="fr-FR" dirty="0" smtClean="0"/>
              <a:t>cotation: </a:t>
            </a:r>
            <a:r>
              <a:rPr lang="fr-FR" dirty="0"/>
              <a:t>score total sur 10 points </a:t>
            </a:r>
            <a:endParaRPr lang="fr-FR" dirty="0" smtClean="0"/>
          </a:p>
          <a:p>
            <a:pPr marL="0" indent="0">
              <a:lnSpc>
                <a:spcPct val="107000"/>
              </a:lnSpc>
              <a:spcAft>
                <a:spcPts val="800"/>
              </a:spcAft>
              <a:buNone/>
            </a:pPr>
            <a:r>
              <a:rPr lang="fr-FR" dirty="0" smtClean="0"/>
              <a:t>• </a:t>
            </a:r>
            <a:r>
              <a:rPr lang="fr-FR" dirty="0"/>
              <a:t>contour : 2 points </a:t>
            </a:r>
            <a:endParaRPr lang="fr-FR" dirty="0" smtClean="0"/>
          </a:p>
          <a:p>
            <a:pPr marL="0" indent="0">
              <a:lnSpc>
                <a:spcPct val="107000"/>
              </a:lnSpc>
              <a:spcAft>
                <a:spcPts val="800"/>
              </a:spcAft>
              <a:buNone/>
            </a:pPr>
            <a:r>
              <a:rPr lang="fr-FR" dirty="0" smtClean="0"/>
              <a:t>• </a:t>
            </a:r>
            <a:r>
              <a:rPr lang="fr-FR" dirty="0"/>
              <a:t>chiffres : 4 points </a:t>
            </a:r>
            <a:endParaRPr lang="fr-FR" dirty="0" smtClean="0"/>
          </a:p>
          <a:p>
            <a:pPr marL="0" indent="0">
              <a:lnSpc>
                <a:spcPct val="107000"/>
              </a:lnSpc>
              <a:spcAft>
                <a:spcPts val="800"/>
              </a:spcAft>
              <a:buNone/>
            </a:pPr>
            <a:r>
              <a:rPr lang="fr-FR" dirty="0" smtClean="0"/>
              <a:t>• </a:t>
            </a:r>
            <a:r>
              <a:rPr lang="fr-FR" dirty="0"/>
              <a:t>aiguilles : 4 points </a:t>
            </a:r>
            <a:endParaRPr lang="fr-FR" dirty="0" smtClean="0"/>
          </a:p>
          <a:p>
            <a:pPr marL="0" indent="0">
              <a:lnSpc>
                <a:spcPct val="107000"/>
              </a:lnSpc>
              <a:spcAft>
                <a:spcPts val="800"/>
              </a:spcAft>
              <a:buNone/>
            </a:pPr>
            <a:r>
              <a:rPr lang="fr-FR" dirty="0" smtClean="0"/>
              <a:t>Seuil </a:t>
            </a:r>
            <a:r>
              <a:rPr lang="fr-FR" dirty="0"/>
              <a:t>diagnostique : la présence de plus de deux erreurs doit mener à une investigation plus approfondie pour repérer la présence d’un </a:t>
            </a:r>
            <a:r>
              <a:rPr lang="fr-FR" dirty="0" smtClean="0"/>
              <a:t>trouble neurocognitif.</a:t>
            </a: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52367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psychique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618186"/>
            <a:ext cx="10515600" cy="6239814"/>
          </a:xfrm>
        </p:spPr>
        <p:txBody>
          <a:bodyPr>
            <a:normAutofit/>
          </a:bodyPr>
          <a:lstStyle/>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Humeur: </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Anxiété</a:t>
            </a:r>
          </a:p>
          <a:p>
            <a:pPr marL="0" indent="0">
              <a:lnSpc>
                <a:spcPct val="107000"/>
              </a:lnSpc>
              <a:spcAft>
                <a:spcPts val="800"/>
              </a:spcAft>
              <a:buNone/>
            </a:pPr>
            <a:r>
              <a:rPr lang="fr-FR" b="1" dirty="0" smtClean="0">
                <a:latin typeface="Calibri" panose="020F0502020204030204" pitchFamily="34" charset="0"/>
                <a:ea typeface="Calibri" panose="020F0502020204030204" pitchFamily="34" charset="0"/>
                <a:cs typeface="Times New Roman" panose="02020603050405020304" pitchFamily="18" charset="0"/>
              </a:rPr>
              <a:t>Dépression</a:t>
            </a:r>
          </a:p>
          <a:p>
            <a:pPr marL="0" indent="0">
              <a:lnSpc>
                <a:spcPct val="107000"/>
              </a:lnSpc>
              <a:spcAft>
                <a:spcPts val="800"/>
              </a:spcAft>
              <a:buNone/>
            </a:pPr>
            <a:r>
              <a:rPr lang="fr-FR" dirty="0" smtClean="0">
                <a:latin typeface="Calibri" panose="020F0502020204030204" pitchFamily="34" charset="0"/>
                <a:ea typeface="Calibri" panose="020F0502020204030204" pitchFamily="34" charset="0"/>
                <a:cs typeface="Times New Roman" panose="02020603050405020304" pitchFamily="18" charset="0"/>
              </a:rPr>
              <a:t>Angoisse……</a:t>
            </a: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92556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0030"/>
            <a:ext cx="10515600" cy="1325563"/>
          </a:xfrm>
        </p:spPr>
        <p:txBody>
          <a:bodyPr>
            <a:noAutofit/>
          </a:bodyPr>
          <a:lstStyle/>
          <a:p>
            <a:pPr lvl="0" algn="ctr">
              <a:lnSpc>
                <a:spcPct val="107000"/>
              </a:lnSpc>
              <a:spcBef>
                <a:spcPts val="1000"/>
              </a:spcBef>
              <a:spcAft>
                <a:spcPts val="800"/>
              </a:spcAft>
            </a:pP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fr-FR" sz="6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Examen </a:t>
            </a:r>
            <a:r>
              <a:rPr lang="fr-FR" sz="6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physique</a:t>
            </a:r>
            <a: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
            <a:br>
              <a:rPr lang="fr-FR" sz="6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br>
            <a:endParaRPr lang="fr-FR" sz="6000" b="1" dirty="0"/>
          </a:p>
        </p:txBody>
      </p:sp>
      <p:sp>
        <p:nvSpPr>
          <p:cNvPr id="3" name="Espace réservé du contenu 2"/>
          <p:cNvSpPr>
            <a:spLocks noGrp="1"/>
          </p:cNvSpPr>
          <p:nvPr>
            <p:ph idx="1"/>
          </p:nvPr>
        </p:nvSpPr>
        <p:spPr>
          <a:xfrm>
            <a:off x="838200" y="618186"/>
            <a:ext cx="10515600" cy="6239814"/>
          </a:xfrm>
        </p:spPr>
        <p:txBody>
          <a:bodyPr>
            <a:normAutofit/>
          </a:bodyPr>
          <a:lstStyle/>
          <a:p>
            <a:pPr marL="0" indent="0">
              <a:lnSpc>
                <a:spcPct val="107000"/>
              </a:lnSpc>
              <a:spcAft>
                <a:spcPts val="800"/>
              </a:spcAft>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Remarques:</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Lorsque l’examen physique d’un organe est normal, </a:t>
            </a:r>
            <a:r>
              <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rPr>
              <a:t>il faut noter quels signes ou anomalies ont été recherchés et leur </a:t>
            </a:r>
            <a:r>
              <a:rPr lang="fr-FR"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absence</a:t>
            </a:r>
          </a:p>
          <a:p>
            <a:pPr marL="0" lvl="0" indent="0">
              <a:lnSpc>
                <a:spcPct val="107000"/>
              </a:lnSpc>
              <a:spcAft>
                <a:spcPts val="0"/>
              </a:spcAft>
              <a:buNone/>
            </a:pPr>
            <a:endParaRPr lang="fr-FR"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Exemple : en l’absence d’insuffisance cardiaque droite on notera : pas de turgescence des jugulaire, pas de gros foie, pas de reflux hépato- jugulaire, pas d’ascite, pas d’</a:t>
            </a:r>
            <a:r>
              <a:rPr lang="fr-FR" dirty="0" err="1">
                <a:latin typeface="Calibri" panose="020F0502020204030204" pitchFamily="34" charset="0"/>
                <a:ea typeface="Calibri" panose="020F0502020204030204" pitchFamily="34" charset="0"/>
                <a:cs typeface="Times New Roman" panose="02020603050405020304" pitchFamily="18" charset="0"/>
              </a:rPr>
              <a:t>oedèmes</a:t>
            </a:r>
            <a:r>
              <a:rPr lang="fr-FR" dirty="0">
                <a:latin typeface="Calibri" panose="020F0502020204030204" pitchFamily="34" charset="0"/>
                <a:ea typeface="Calibri" panose="020F0502020204030204" pitchFamily="34" charset="0"/>
                <a:cs typeface="Times New Roman" panose="02020603050405020304" pitchFamily="18" charset="0"/>
              </a:rPr>
              <a:t> des membres inférieurs, il est ainsi clair qu’il n’y a pas d’insuffisance cardiaque droite et que les signes ont été bien recherchés</a:t>
            </a:r>
          </a:p>
          <a:p>
            <a:pPr marL="0" indent="0">
              <a:buNone/>
            </a:pPr>
            <a:endParaRPr lang="fr-FR" b="1" dirty="0" smtClean="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0988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dist"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dist"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TotalTime>
  <Words>2940</Words>
  <Application>Microsoft Office PowerPoint</Application>
  <PresentationFormat>Grand écran</PresentationFormat>
  <Paragraphs>780</Paragraphs>
  <Slides>107</Slides>
  <Notes>37</Notes>
  <HiddenSlides>0</HiddenSlides>
  <MMClips>0</MMClips>
  <ScaleCrop>false</ScaleCrop>
  <HeadingPairs>
    <vt:vector size="6" baseType="variant">
      <vt:variant>
        <vt:lpstr>Polices utilisées</vt:lpstr>
      </vt:variant>
      <vt:variant>
        <vt:i4>13</vt:i4>
      </vt:variant>
      <vt:variant>
        <vt:lpstr>Thème</vt:lpstr>
      </vt:variant>
      <vt:variant>
        <vt:i4>6</vt:i4>
      </vt:variant>
      <vt:variant>
        <vt:lpstr>Titres des diapositives</vt:lpstr>
      </vt:variant>
      <vt:variant>
        <vt:i4>107</vt:i4>
      </vt:variant>
    </vt:vector>
  </HeadingPairs>
  <TitlesOfParts>
    <vt:vector size="126" baseType="lpstr">
      <vt:lpstr>arial</vt:lpstr>
      <vt:lpstr>arial</vt:lpstr>
      <vt:lpstr>Calibri</vt:lpstr>
      <vt:lpstr>Calibri Light</vt:lpstr>
      <vt:lpstr>Comic Sans MS</vt:lpstr>
      <vt:lpstr>Georgia</vt:lpstr>
      <vt:lpstr>Helvetica</vt:lpstr>
      <vt:lpstr>Lato</vt:lpstr>
      <vt:lpstr>Raleway</vt:lpstr>
      <vt:lpstr>Segoe UI</vt:lpstr>
      <vt:lpstr>Symbol</vt:lpstr>
      <vt:lpstr>Times New Roman</vt:lpstr>
      <vt:lpstr>Verdana</vt:lpstr>
      <vt:lpstr>Thème Office</vt:lpstr>
      <vt:lpstr>1_Thème Office</vt:lpstr>
      <vt:lpstr>2_Thème Office</vt:lpstr>
      <vt:lpstr>3_Thème Office</vt:lpstr>
      <vt:lpstr>4_Thème Office</vt:lpstr>
      <vt:lpstr>Modèle par défaut</vt:lpstr>
      <vt:lpstr>Observation médicale  Pr Rhita Bennis Nechba  </vt:lpstr>
      <vt:lpstr>Observation médicale</vt:lpstr>
      <vt:lpstr>Observation médicale</vt:lpstr>
      <vt:lpstr>Antécédents personnels  </vt:lpstr>
      <vt:lpstr>Antécédents personnels  </vt:lpstr>
      <vt:lpstr>Antécédents personnels  </vt:lpstr>
      <vt:lpstr>Antécédents personnels  </vt:lpstr>
      <vt:lpstr>Antécédents familiaux </vt:lpstr>
      <vt:lpstr>Motif d’hospitalisation  </vt:lpstr>
      <vt:lpstr>Histoire de la maladie</vt:lpstr>
      <vt:lpstr>Histoire de la maladie</vt:lpstr>
      <vt:lpstr>Histoire de la maladie</vt:lpstr>
      <vt:lpstr>Histoire de la maladie</vt:lpstr>
      <vt:lpstr>Histoire de la maladie</vt:lpstr>
      <vt:lpstr>Histoire de la maladie</vt:lpstr>
      <vt:lpstr>Histoire de la maladie</vt:lpstr>
      <vt:lpstr>Histoire de la maladie</vt:lpstr>
      <vt:lpstr>Histoire de la maladie</vt:lpstr>
      <vt:lpstr>Examen physique </vt:lpstr>
      <vt:lpstr>Examen physique </vt:lpstr>
      <vt:lpstr>Critères diagnostiques de dénutrition </vt:lpstr>
      <vt:lpstr>Examen physique </vt:lpstr>
      <vt:lpstr> 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Les hernies</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Présentation PowerPoint</vt:lpstr>
      <vt:lpstr>GET UP AND GO TEST</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 Examen physique </vt:lpstr>
      <vt:lpstr>Examen physique </vt:lpstr>
      <vt:lpstr> Examen physique </vt:lpstr>
      <vt:lpstr> Examen physique </vt:lpstr>
      <vt:lpstr> Examen physique </vt:lpstr>
      <vt:lpstr> Examen physique </vt:lpstr>
      <vt:lpstr> Examen physique </vt:lpstr>
      <vt:lpstr> Examen physique </vt:lpstr>
      <vt:lpstr> Examen physique </vt:lpstr>
      <vt:lpstr>Fonctions cognitives</vt:lpstr>
      <vt:lpstr>Présentation PowerPoint</vt:lpstr>
      <vt:lpstr> Examen psychique </vt:lpstr>
      <vt:lpstr> Examen psychique </vt:lpstr>
      <vt:lpstr> Examen physique </vt:lpstr>
      <vt:lpstr>Conclusion d’entrée</vt:lpstr>
      <vt:lpstr>Diagnostic à évoquer</vt:lpstr>
      <vt:lpstr>Examens complémentaires</vt:lpstr>
      <vt:lpstr>2ème conclusion: diagnostic retenu</vt:lpstr>
      <vt:lpstr>Traitement</vt:lpstr>
      <vt:lpstr>Evolution</vt:lpstr>
      <vt:lpstr>Evolution</vt:lpstr>
      <vt:lpstr>Sortie</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médicale</dc:title>
  <dc:creator>PC</dc:creator>
  <cp:lastModifiedBy>Rhita</cp:lastModifiedBy>
  <cp:revision>181</cp:revision>
  <dcterms:created xsi:type="dcterms:W3CDTF">2020-01-21T12:39:05Z</dcterms:created>
  <dcterms:modified xsi:type="dcterms:W3CDTF">2022-05-30T09:38:14Z</dcterms:modified>
</cp:coreProperties>
</file>